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2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3F16-8636-43D3-95D2-6F8A0BE45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1278-70EF-4F27-AE5A-8C286A42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2280677@N07/334324805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tapinto.net/towns/red-bank/sections/giving-back/articles/knights-of-columbus-coats-for-kids-donate-and-dine" TargetMode="External"/><Relationship Id="rId7" Type="http://schemas.openxmlformats.org/officeDocument/2006/relationships/hyperlink" Target="https://www.alignable.com/marengo-il/knights-of-columbus-sacard-heart-church/benefit-pancake-breakfast-jan-202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s://stayhappening.com/e/knights-of-columbus-lenten-fish-fry-E2ISTGPDPS9" TargetMode="External"/><Relationship Id="rId5" Type="http://schemas.openxmlformats.org/officeDocument/2006/relationships/hyperlink" Target="https://issuu.com/columbia-magazine/docs/columbiaaug13en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s://www.kofcdallas.org/directory/links-of-interes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hokofc.org/council-membership-quota-update-05-31-2020/" TargetMode="External"/><Relationship Id="rId7" Type="http://schemas.openxmlformats.org/officeDocument/2006/relationships/hyperlink" Target="https://ndknights.com/about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s://presentationparish.org/blog/15-promises-those-who-pray-rosary-one-infographic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bookmartplus.com/products/Into-The-Breach-By-Knights-Of-Columbus-Dvd/895454001" TargetMode="External"/><Relationship Id="rId7" Type="http://schemas.openxmlformats.org/officeDocument/2006/relationships/hyperlink" Target="https://nelsongiftswholesale.com/religious/personalized-catholic-bible-with-knights-of-columbus-cover-black-bonded-leather-rsvc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hyperlink" Target="https://www.ctpost.com/news/article/Weather-deals-setback-to-college-cross-procession-427299.php" TargetMode="External"/><Relationship Id="rId5" Type="http://schemas.openxmlformats.org/officeDocument/2006/relationships/hyperlink" Target="https://www.floridakofc.org/Gallery?currentfolderid=1311831&amp;page=3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s://stmargaretmary.org/theology-on-tap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A7DD-C3DF-4EF1-A4E0-357672861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660" y="959244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2600" b="1" dirty="0">
                <a:latin typeface="Abadi" panose="020B0604020104020204" pitchFamily="34" charset="0"/>
              </a:rPr>
              <a:t>Knights of Columbus</a:t>
            </a:r>
            <a:br>
              <a:rPr lang="en-US" sz="2600" b="1" dirty="0">
                <a:latin typeface="Abadi" panose="020B0604020104020204" pitchFamily="34" charset="0"/>
              </a:rPr>
            </a:br>
            <a:br>
              <a:rPr lang="en-US" sz="2600" b="1" dirty="0">
                <a:latin typeface="Abadi" panose="020B0604020104020204" pitchFamily="34" charset="0"/>
              </a:rPr>
            </a:br>
            <a:r>
              <a:rPr lang="en-US" sz="2600" b="1" dirty="0">
                <a:latin typeface="Abadi" panose="020B0604020104020204" pitchFamily="34" charset="0"/>
              </a:rPr>
              <a:t>Evangelization and Faith Formation (EFF)</a:t>
            </a:r>
            <a:br>
              <a:rPr lang="en-US" sz="2600" dirty="0">
                <a:latin typeface="Abadi" panose="020B0604020104020204" pitchFamily="34" charset="0"/>
              </a:rPr>
            </a:br>
            <a:br>
              <a:rPr lang="en-US" sz="2600" dirty="0">
                <a:latin typeface="Abadi" panose="020B0604020104020204" pitchFamily="34" charset="0"/>
              </a:rPr>
            </a:br>
            <a:r>
              <a:rPr lang="en-US" sz="2600" b="1" dirty="0">
                <a:latin typeface="Abadi" panose="020B0604020104020204" pitchFamily="34" charset="0"/>
              </a:rPr>
              <a:t>The Cor (from the heart)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76915-EAFB-48C7-9E67-B811846B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660" y="4062916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1900" dirty="0"/>
          </a:p>
          <a:p>
            <a:pPr algn="l"/>
            <a:r>
              <a:rPr lang="en-US" sz="1900" dirty="0"/>
              <a:t>Sean Burlile, State Director EFF</a:t>
            </a:r>
          </a:p>
          <a:p>
            <a:pPr algn="l"/>
            <a:r>
              <a:rPr lang="en-US" sz="1900" dirty="0"/>
              <a:t>Pat King, State Director EFF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7261C3-161C-46F8-8742-438635CE4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6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828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C190-D4EC-461B-AB1E-1CE84E40B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1173018"/>
            <a:ext cx="4357933" cy="408247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700" b="1" dirty="0">
                <a:latin typeface="Abadi" panose="020B0604020104020204" pitchFamily="34" charset="0"/>
              </a:rPr>
              <a:t>Knights of Columbus</a:t>
            </a:r>
            <a:br>
              <a:rPr lang="en-US" sz="1400" b="1" dirty="0">
                <a:latin typeface="Abadi" panose="020B0604020104020204" pitchFamily="34" charset="0"/>
              </a:rPr>
            </a:br>
            <a:br>
              <a:rPr lang="en-US" sz="2800" b="1" dirty="0">
                <a:latin typeface="Abadi" panose="020B0604020104020204" pitchFamily="34" charset="0"/>
              </a:rPr>
            </a:br>
            <a:r>
              <a:rPr lang="en-US" sz="1800" dirty="0">
                <a:latin typeface="Abadi" panose="020B0604020104020204" pitchFamily="34" charset="0"/>
              </a:rPr>
              <a:t>• Father Michael McGivney (1882)</a:t>
            </a:r>
            <a:br>
              <a:rPr lang="en-US" sz="1800" dirty="0">
                <a:latin typeface="Abadi" panose="020B0604020104020204" pitchFamily="34" charset="0"/>
              </a:rPr>
            </a:br>
            <a:br>
              <a:rPr lang="en-US" sz="1800" dirty="0">
                <a:latin typeface="Abadi" panose="020B0604020104020204" pitchFamily="34" charset="0"/>
              </a:rPr>
            </a:br>
            <a:r>
              <a:rPr lang="en-US" sz="1800" dirty="0">
                <a:latin typeface="Abadi" panose="020B0604020104020204" pitchFamily="34" charset="0"/>
              </a:rPr>
              <a:t>• St. Mary’s Catholic Church</a:t>
            </a:r>
            <a:br>
              <a:rPr lang="en-US" sz="1800" dirty="0">
                <a:latin typeface="Abadi" panose="020B0604020104020204" pitchFamily="34" charset="0"/>
              </a:rPr>
            </a:br>
            <a:br>
              <a:rPr lang="en-US" sz="1800" dirty="0">
                <a:latin typeface="Abadi" panose="020B0604020104020204" pitchFamily="34" charset="0"/>
              </a:rPr>
            </a:br>
            <a:r>
              <a:rPr lang="en-US" sz="1800" dirty="0">
                <a:latin typeface="Abadi" panose="020B0604020104020204" pitchFamily="34" charset="0"/>
              </a:rPr>
              <a:t>• Freemasonry / Anti-Catholic Bigotry</a:t>
            </a:r>
            <a:br>
              <a:rPr lang="en-US" sz="1800" dirty="0">
                <a:latin typeface="Abadi" panose="020B0604020104020204" pitchFamily="34" charset="0"/>
              </a:rPr>
            </a:br>
            <a:br>
              <a:rPr lang="en-US" sz="5000" dirty="0">
                <a:latin typeface="Abadi" panose="020B0604020104020204" pitchFamily="34" charset="0"/>
              </a:rPr>
            </a:br>
            <a:br>
              <a:rPr lang="en-US" sz="5000" dirty="0">
                <a:latin typeface="Abadi" panose="020B0604020104020204" pitchFamily="34" charset="0"/>
              </a:rPr>
            </a:br>
            <a:endParaRPr lang="en-US" sz="50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BBD8A-4A76-4CA0-86B6-1177A0C2F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3882675"/>
            <a:ext cx="4237861" cy="1147863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latin typeface="Abadi" panose="020B0604020104020204" pitchFamily="34" charset="0"/>
              </a:rPr>
              <a:t>Founding Principles: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sz="1800" dirty="0">
                <a:latin typeface="Abadi" panose="020B0604020104020204" pitchFamily="34" charset="0"/>
              </a:rPr>
              <a:t>prayer, formation, fraternity, service, and support for widows and children (life insurance)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of a person on a brick building&#10;&#10;Description automatically generated with low confidence">
            <a:extLst>
              <a:ext uri="{FF2B5EF4-FFF2-40B4-BE49-F238E27FC236}">
                <a16:creationId xmlns:a16="http://schemas.microsoft.com/office/drawing/2014/main" id="{8720EAAC-5EF5-4E17-864D-7AD5576AF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42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275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702E-B2E9-4EB1-9D29-08FFE0489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563" y="500144"/>
            <a:ext cx="4119513" cy="1335726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latin typeface="Abadi" panose="020B0604020104020204" pitchFamily="34" charset="0"/>
              </a:rPr>
              <a:t>Knights in Action…</a:t>
            </a:r>
            <a:br>
              <a:rPr lang="en-US" sz="1200" dirty="0">
                <a:latin typeface="Abadi" panose="020B0604020104020204" pitchFamily="34" charset="0"/>
              </a:rPr>
            </a:br>
            <a:r>
              <a:rPr lang="en-US" sz="2600" dirty="0">
                <a:latin typeface="Abadi" panose="020B0604020104020204" pitchFamily="34" charset="0"/>
              </a:rPr>
              <a:t> </a:t>
            </a:r>
            <a:br>
              <a:rPr lang="en-US" sz="2600" dirty="0">
                <a:latin typeface="Abadi" panose="020B0604020104020204" pitchFamily="34" charset="0"/>
              </a:rPr>
            </a:br>
            <a:endParaRPr lang="en-US" sz="26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6F02E-4EF0-4D31-B639-8687A589E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705" y="1715678"/>
            <a:ext cx="3588052" cy="464217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5500" dirty="0">
                <a:latin typeface="Abadi" panose="020B0604020104020204" pitchFamily="34" charset="0"/>
              </a:rPr>
              <a:t>• Pancake Breakfasts	</a:t>
            </a:r>
          </a:p>
          <a:p>
            <a:pPr algn="l"/>
            <a:endParaRPr lang="en-US" sz="3700" dirty="0">
              <a:latin typeface="Abadi" panose="020B0604020104020204" pitchFamily="34" charset="0"/>
            </a:endParaRPr>
          </a:p>
          <a:p>
            <a:pPr algn="l"/>
            <a:r>
              <a:rPr lang="en-US" sz="5500" dirty="0">
                <a:latin typeface="Abadi" panose="020B0604020104020204" pitchFamily="34" charset="0"/>
              </a:rPr>
              <a:t>• Fish Fry</a:t>
            </a:r>
          </a:p>
          <a:p>
            <a:pPr algn="l"/>
            <a:endParaRPr lang="en-US" sz="5500" dirty="0">
              <a:latin typeface="Abadi" panose="020B0604020104020204" pitchFamily="34" charset="0"/>
            </a:endParaRPr>
          </a:p>
          <a:p>
            <a:pPr algn="l"/>
            <a:r>
              <a:rPr lang="en-US" sz="5500" dirty="0">
                <a:latin typeface="Abadi" panose="020B0604020104020204" pitchFamily="34" charset="0"/>
              </a:rPr>
              <a:t>• Coats for Kids</a:t>
            </a:r>
          </a:p>
          <a:p>
            <a:pPr algn="l"/>
            <a:endParaRPr lang="en-US" sz="3000" dirty="0">
              <a:latin typeface="Abadi" panose="020B0604020104020204" pitchFamily="34" charset="0"/>
            </a:endParaRPr>
          </a:p>
          <a:p>
            <a:pPr algn="l"/>
            <a:r>
              <a:rPr lang="en-US" sz="5500" dirty="0">
                <a:latin typeface="Abadi" panose="020B0604020104020204" pitchFamily="34" charset="0"/>
              </a:rPr>
              <a:t>• Global Wheelchair Mission</a:t>
            </a:r>
          </a:p>
          <a:p>
            <a:pPr algn="l"/>
            <a:endParaRPr lang="en-US" sz="3000" dirty="0">
              <a:latin typeface="Abadi" panose="020B0604020104020204" pitchFamily="34" charset="0"/>
            </a:endParaRPr>
          </a:p>
          <a:p>
            <a:pPr algn="l"/>
            <a:r>
              <a:rPr lang="en-US" sz="5500" dirty="0">
                <a:latin typeface="Abadi" panose="020B0604020104020204" pitchFamily="34" charset="0"/>
              </a:rPr>
              <a:t>• Life Insurance	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algn="l"/>
            <a:endParaRPr lang="en-US" sz="500" dirty="0">
              <a:latin typeface="Abadi" panose="020B0604020104020204" pitchFamily="34" charset="0"/>
            </a:endParaRPr>
          </a:p>
          <a:p>
            <a:pPr algn="l"/>
            <a:endParaRPr lang="en-US" sz="500" dirty="0"/>
          </a:p>
          <a:p>
            <a:pPr algn="l"/>
            <a:endParaRPr lang="en-US" sz="500" dirty="0"/>
          </a:p>
          <a:p>
            <a:pPr algn="l"/>
            <a:r>
              <a:rPr lang="en-US" sz="7000" dirty="0">
                <a:latin typeface="Abadi" panose="020B0604020104020204" pitchFamily="34" charset="0"/>
              </a:rPr>
              <a:t>We Do A lot!	</a:t>
            </a:r>
            <a:r>
              <a:rPr lang="en-US" sz="500" dirty="0">
                <a:latin typeface="Abadi" panose="020B0604020104020204" pitchFamily="34" charset="0"/>
              </a:rPr>
              <a:t>			</a:t>
            </a:r>
          </a:p>
          <a:p>
            <a:pPr algn="l"/>
            <a:endParaRPr lang="en-US" sz="500" dirty="0">
              <a:latin typeface="Abadi" panose="020B0604020104020204" pitchFamily="34" charset="0"/>
            </a:endParaRPr>
          </a:p>
        </p:txBody>
      </p:sp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7CF3D57-4492-4095-937B-E650F63A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413" r="28283" b="-3"/>
          <a:stretch/>
        </p:blipFill>
        <p:spPr>
          <a:xfrm>
            <a:off x="4653627" y="-1"/>
            <a:ext cx="4614002" cy="4515954"/>
          </a:xfrm>
          <a:prstGeom prst="rect">
            <a:avLst/>
          </a:prstGeom>
        </p:spPr>
      </p:pic>
      <p:pic>
        <p:nvPicPr>
          <p:cNvPr id="21" name="Picture 20" descr="A picture containing text, person, outdoor, yellow&#10;&#10;Description automatically generated">
            <a:extLst>
              <a:ext uri="{FF2B5EF4-FFF2-40B4-BE49-F238E27FC236}">
                <a16:creationId xmlns:a16="http://schemas.microsoft.com/office/drawing/2014/main" id="{372F322B-B100-47E6-8FA0-579830A17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7628" b="14887"/>
          <a:stretch/>
        </p:blipFill>
        <p:spPr>
          <a:xfrm>
            <a:off x="9355353" y="-1"/>
            <a:ext cx="2829214" cy="2183054"/>
          </a:xfrm>
          <a:prstGeom prst="rect">
            <a:avLst/>
          </a:prstGeom>
        </p:spPr>
      </p:pic>
      <p:pic>
        <p:nvPicPr>
          <p:cNvPr id="14" name="Picture 13" descr="A picture containing food, plate, dessert&#10;&#10;Description automatically generated">
            <a:extLst>
              <a:ext uri="{FF2B5EF4-FFF2-40B4-BE49-F238E27FC236}">
                <a16:creationId xmlns:a16="http://schemas.microsoft.com/office/drawing/2014/main" id="{9193EDF6-C888-4DA3-9229-BEA212C4F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215" r="2" b="2"/>
          <a:stretch/>
        </p:blipFill>
        <p:spPr>
          <a:xfrm>
            <a:off x="9355353" y="2274491"/>
            <a:ext cx="2825496" cy="2241463"/>
          </a:xfrm>
          <a:prstGeom prst="rect">
            <a:avLst/>
          </a:prstGeom>
        </p:spPr>
      </p:pic>
      <p:pic>
        <p:nvPicPr>
          <p:cNvPr id="29" name="Picture 2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7A67BA8-4F67-4E70-8FF2-D685E20D0A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5149" r="3319" b="3"/>
          <a:stretch/>
        </p:blipFill>
        <p:spPr>
          <a:xfrm>
            <a:off x="4653627" y="4616536"/>
            <a:ext cx="2829212" cy="2241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442C13-C174-48D1-8B07-49ED34BA30A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2105" b="-2"/>
          <a:stretch/>
        </p:blipFill>
        <p:spPr>
          <a:xfrm>
            <a:off x="7570565" y="4607393"/>
            <a:ext cx="4614002" cy="22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8967B6FD-155E-4CAD-AFE4-B8FA549A5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72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2CC02-ACB2-4D0C-9F5D-F94B02268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866" y="4357509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n-US" sz="1400" b="1" dirty="0">
                <a:latin typeface="Abadi" panose="020B0604020104020204" pitchFamily="34" charset="0"/>
              </a:rPr>
              <a:t>•  Prayer – Brings us closer to Christ</a:t>
            </a:r>
            <a:br>
              <a:rPr lang="en-US" sz="1400" dirty="0">
                <a:latin typeface="Abadi" panose="020B0604020104020204" pitchFamily="34" charset="0"/>
              </a:rPr>
            </a:br>
            <a:br>
              <a:rPr lang="en-US" sz="1400" dirty="0">
                <a:latin typeface="Abadi" panose="020B0604020104020204" pitchFamily="34" charset="0"/>
              </a:rPr>
            </a:br>
            <a:r>
              <a:rPr lang="en-US" sz="1400" b="1" dirty="0">
                <a:latin typeface="Abadi" panose="020B0604020104020204" pitchFamily="34" charset="0"/>
              </a:rPr>
              <a:t>•</a:t>
            </a:r>
            <a:r>
              <a:rPr lang="en-US" sz="1400" dirty="0">
                <a:latin typeface="Abadi" panose="020B0604020104020204" pitchFamily="34" charset="0"/>
              </a:rPr>
              <a:t>  </a:t>
            </a:r>
            <a:r>
              <a:rPr lang="en-US" sz="1400" b="1" dirty="0">
                <a:latin typeface="Abadi" panose="020B0604020104020204" pitchFamily="34" charset="0"/>
              </a:rPr>
              <a:t>Formation – Develops us as disciples of Christ</a:t>
            </a:r>
            <a:br>
              <a:rPr lang="en-US" sz="1400" dirty="0">
                <a:latin typeface="Abadi" panose="020B0604020104020204" pitchFamily="34" charset="0"/>
              </a:rPr>
            </a:br>
            <a:br>
              <a:rPr lang="en-US" sz="1400" dirty="0">
                <a:latin typeface="Abadi" panose="020B0604020104020204" pitchFamily="34" charset="0"/>
              </a:rPr>
            </a:br>
            <a:r>
              <a:rPr lang="en-US" sz="1400" b="1" dirty="0">
                <a:latin typeface="Abadi" panose="020B0604020104020204" pitchFamily="34" charset="0"/>
              </a:rPr>
              <a:t>•</a:t>
            </a:r>
            <a:r>
              <a:rPr lang="en-US" sz="1400" dirty="0">
                <a:latin typeface="Abadi" panose="020B0604020104020204" pitchFamily="34" charset="0"/>
              </a:rPr>
              <a:t>  </a:t>
            </a:r>
            <a:r>
              <a:rPr lang="en-US" sz="1400" b="1" dirty="0">
                <a:latin typeface="Abadi" panose="020B0604020104020204" pitchFamily="34" charset="0"/>
              </a:rPr>
              <a:t>Fraternity – Builds up the body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75191-C1C7-4B7C-B5D3-E71A86BAF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92" y="3288965"/>
            <a:ext cx="7158182" cy="913580"/>
          </a:xfrm>
        </p:spPr>
        <p:txBody>
          <a:bodyPr anchor="b">
            <a:noAutofit/>
          </a:bodyPr>
          <a:lstStyle/>
          <a:p>
            <a:pPr algn="l"/>
            <a:r>
              <a:rPr lang="en-US" sz="2800" b="1" dirty="0">
                <a:latin typeface="Abadi" panose="020B0604020104020204" pitchFamily="34" charset="0"/>
              </a:rPr>
              <a:t>Enhancing Prayer, Formation, and Fraternity</a:t>
            </a:r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93FA0EC-3D2C-4856-ACB9-9A341349E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4059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5" name="Picture 4" descr="A group of people on a boat&#10;&#10;Description automatically generated">
            <a:extLst>
              <a:ext uri="{FF2B5EF4-FFF2-40B4-BE49-F238E27FC236}">
                <a16:creationId xmlns:a16="http://schemas.microsoft.com/office/drawing/2014/main" id="{73B54E61-91BE-472A-BF8C-6942B9498C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999" r="13776" b="-2"/>
          <a:stretch/>
        </p:blipFill>
        <p:spPr>
          <a:xfrm>
            <a:off x="7816904" y="1584501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10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E74CA-1975-4757-ABDA-4936E3CDC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483" y="554009"/>
            <a:ext cx="5607081" cy="1662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Cor (from the heart) Meeting</a:t>
            </a:r>
          </a:p>
        </p:txBody>
      </p:sp>
      <p:pic>
        <p:nvPicPr>
          <p:cNvPr id="12" name="Picture 11" descr="A statue of a person holding a sword&#10;&#10;Description automatically generated with medium confidence">
            <a:extLst>
              <a:ext uri="{FF2B5EF4-FFF2-40B4-BE49-F238E27FC236}">
                <a16:creationId xmlns:a16="http://schemas.microsoft.com/office/drawing/2014/main" id="{58FBAE10-2F5C-4C62-9500-687E9D934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8791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4" name="Picture 3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6808275-7849-4336-82AD-301996367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439" r="12405" b="4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8" name="Picture 7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0AF9C719-FB4E-4B4B-9E6B-96FB9F5277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74" r="-2" b="-2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16" name="Picture 15" descr="A picture containing text, alcohol&#10;&#10;Description automatically generated">
            <a:extLst>
              <a:ext uri="{FF2B5EF4-FFF2-40B4-BE49-F238E27FC236}">
                <a16:creationId xmlns:a16="http://schemas.microsoft.com/office/drawing/2014/main" id="{80E93194-4F59-4B11-BA9D-5D5DA91669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081" r="13926" b="-3"/>
          <a:stretch/>
        </p:blipFill>
        <p:spPr>
          <a:xfrm>
            <a:off x="3180257" y="4629236"/>
            <a:ext cx="3016307" cy="222876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EEF807-1A87-493D-AEDD-CF59ECF3A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4019" y="2198345"/>
            <a:ext cx="4789763" cy="37138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Key Elements: Prayer, Formation,    </a:t>
            </a:r>
          </a:p>
          <a:p>
            <a:pPr algn="l"/>
            <a:r>
              <a:rPr lang="en-US" sz="2000" dirty="0">
                <a:latin typeface="Abadi" panose="020B0604020104020204" pitchFamily="34" charset="0"/>
              </a:rPr>
              <a:t>                        Fraternity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Meeting Ideas: Prayer group, Bible    </a:t>
            </a:r>
          </a:p>
          <a:p>
            <a:pPr algn="l"/>
            <a:r>
              <a:rPr lang="en-US" sz="2000" dirty="0">
                <a:latin typeface="Abadi" panose="020B0604020104020204" pitchFamily="34" charset="0"/>
              </a:rPr>
              <a:t>   Study, Into the Breach, Theology on  </a:t>
            </a:r>
          </a:p>
          <a:p>
            <a:pPr algn="l"/>
            <a:r>
              <a:rPr lang="en-US" sz="2000" dirty="0">
                <a:latin typeface="Abadi" panose="020B0604020104020204" pitchFamily="34" charset="0"/>
              </a:rPr>
              <a:t>   Tap, Knights on Bikes, etc.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Small Groups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Food and Drink </a:t>
            </a:r>
          </a:p>
        </p:txBody>
      </p:sp>
      <p:pic>
        <p:nvPicPr>
          <p:cNvPr id="40" name="Picture 39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76FB5FC3-1E99-4B0A-937B-1A614EEB9B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179043" y="196713"/>
            <a:ext cx="3017520" cy="20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5787-09FF-4BA7-90C2-742A1D8FA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327"/>
            <a:ext cx="9144000" cy="95581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badi" panose="020B0604020104020204" pitchFamily="34" charset="0"/>
              </a:rPr>
              <a:t>Cor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C316C-0C70-428C-BBE7-665002F73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0255"/>
            <a:ext cx="9144000" cy="462741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badi" panose="020B0604020104020204" pitchFamily="34" charset="0"/>
              </a:rPr>
              <a:t>•  Bible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Catechism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Rosary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Into the Breach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Guest Speakers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Priests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Deacons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Local Pilgrimage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State Directors of Evangelization and Faith Formation</a:t>
            </a: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•  Let the creative juices flow…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874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E136-5333-4273-8BED-FB2049B15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597911"/>
            <a:ext cx="9144000" cy="1177492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Benefits of Joining The Cor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82BD0-B293-46E3-A77E-09EEFFAB1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018" y="2041236"/>
            <a:ext cx="9144000" cy="319809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Abadi" panose="020B0604020104020204" pitchFamily="34" charset="0"/>
              </a:rPr>
              <a:t>•  Brings people closer to Christ</a:t>
            </a:r>
          </a:p>
          <a:p>
            <a:pPr algn="l"/>
            <a:endParaRPr lang="en-US" sz="1300" dirty="0">
              <a:latin typeface="Abadi" panose="020B0604020104020204" pitchFamily="34" charset="0"/>
            </a:endParaRPr>
          </a:p>
          <a:p>
            <a:pPr algn="l"/>
            <a:r>
              <a:rPr lang="en-US" dirty="0">
                <a:latin typeface="Abadi" panose="020B0604020104020204" pitchFamily="34" charset="0"/>
              </a:rPr>
              <a:t>•  Forms missionary disciples</a:t>
            </a:r>
          </a:p>
          <a:p>
            <a:pPr algn="l"/>
            <a:endParaRPr lang="en-US" sz="1300" dirty="0">
              <a:latin typeface="Abadi" panose="020B0604020104020204" pitchFamily="34" charset="0"/>
            </a:endParaRPr>
          </a:p>
          <a:p>
            <a:pPr algn="l"/>
            <a:r>
              <a:rPr lang="en-US" dirty="0">
                <a:latin typeface="Abadi" panose="020B0604020104020204" pitchFamily="34" charset="0"/>
              </a:rPr>
              <a:t>•  Enhances fraternal relationships</a:t>
            </a:r>
          </a:p>
          <a:p>
            <a:pPr algn="l"/>
            <a:endParaRPr lang="en-US" sz="1300" dirty="0">
              <a:latin typeface="Abadi" panose="020B0604020104020204" pitchFamily="34" charset="0"/>
            </a:endParaRPr>
          </a:p>
          <a:p>
            <a:pPr algn="l"/>
            <a:r>
              <a:rPr lang="en-US" dirty="0">
                <a:latin typeface="Abadi" panose="020B0604020104020204" pitchFamily="34" charset="0"/>
              </a:rPr>
              <a:t>•  Enhances the service aspect of the order</a:t>
            </a:r>
          </a:p>
          <a:p>
            <a:pPr algn="l"/>
            <a:endParaRPr lang="en-US" sz="1300" dirty="0">
              <a:latin typeface="Abadi" panose="020B0604020104020204" pitchFamily="34" charset="0"/>
            </a:endParaRPr>
          </a:p>
          <a:p>
            <a:pPr algn="l"/>
            <a:r>
              <a:rPr lang="en-US" dirty="0">
                <a:latin typeface="Abadi" panose="020B0604020104020204" pitchFamily="34" charset="0"/>
              </a:rPr>
              <a:t>•  Helps with recruitment and retention</a:t>
            </a:r>
          </a:p>
        </p:txBody>
      </p:sp>
    </p:spTree>
    <p:extLst>
      <p:ext uri="{BB962C8B-B14F-4D97-AF65-F5344CB8AC3E}">
        <p14:creationId xmlns:p14="http://schemas.microsoft.com/office/powerpoint/2010/main" val="88010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7583-BC3A-425C-B1A3-FE2665108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5" y="782927"/>
            <a:ext cx="10390909" cy="81727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badi" panose="020B0604020104020204" pitchFamily="34" charset="0"/>
              </a:rPr>
              <a:t>Next Steps – How to Get Started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51E7D-34EC-4351-885C-C83107525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9709"/>
            <a:ext cx="9144000" cy="389774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badi" panose="020B0604020104020204" pitchFamily="34" charset="0"/>
              </a:rPr>
              <a:t>Step 1:</a:t>
            </a:r>
            <a:r>
              <a:rPr lang="en-US" dirty="0">
                <a:latin typeface="Abadi" panose="020B0604020104020204" pitchFamily="34" charset="0"/>
              </a:rPr>
              <a:t>  </a:t>
            </a:r>
            <a:r>
              <a:rPr lang="en-US" sz="2000" dirty="0">
                <a:latin typeface="Abadi" panose="020B0604020104020204" pitchFamily="34" charset="0"/>
              </a:rPr>
              <a:t>Attend information session presented by State Director of  </a:t>
            </a:r>
          </a:p>
          <a:p>
            <a:pPr algn="l"/>
            <a:r>
              <a:rPr lang="en-US" sz="2000" dirty="0">
                <a:latin typeface="Abadi" panose="020B0604020104020204" pitchFamily="34" charset="0"/>
              </a:rPr>
              <a:t>              Evangelization and Faith Formation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Step 2:</a:t>
            </a:r>
            <a:r>
              <a:rPr lang="en-US" dirty="0">
                <a:latin typeface="Abadi" panose="020B0604020104020204" pitchFamily="34" charset="0"/>
              </a:rPr>
              <a:t>  </a:t>
            </a:r>
            <a:r>
              <a:rPr lang="en-US" sz="2000" dirty="0">
                <a:latin typeface="Abadi" panose="020B0604020104020204" pitchFamily="34" charset="0"/>
              </a:rPr>
              <a:t>Council Director of Evangelization and Faith Formation appointed  </a:t>
            </a:r>
          </a:p>
          <a:p>
            <a:pPr algn="l"/>
            <a:r>
              <a:rPr lang="en-US" sz="2000" dirty="0">
                <a:latin typeface="Abadi" panose="020B0604020104020204" pitchFamily="34" charset="0"/>
              </a:rPr>
              <a:t>              by Grand Knight (with support of pastor)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Step 3:</a:t>
            </a:r>
            <a:r>
              <a:rPr lang="en-US" dirty="0">
                <a:latin typeface="Abadi" panose="020B0604020104020204" pitchFamily="34" charset="0"/>
              </a:rPr>
              <a:t>  </a:t>
            </a:r>
            <a:r>
              <a:rPr lang="en-US" sz="2000" dirty="0">
                <a:latin typeface="Abadi" panose="020B0604020104020204" pitchFamily="34" charset="0"/>
              </a:rPr>
              <a:t>Start Cor meetings</a:t>
            </a:r>
          </a:p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pPr algn="l"/>
            <a:r>
              <a:rPr lang="en-US" b="1" dirty="0">
                <a:latin typeface="Abadi" panose="020B0604020104020204" pitchFamily="34" charset="0"/>
              </a:rPr>
              <a:t>Step 4:</a:t>
            </a:r>
            <a:r>
              <a:rPr lang="en-US" dirty="0">
                <a:latin typeface="Abadi" panose="020B0604020104020204" pitchFamily="34" charset="0"/>
              </a:rPr>
              <a:t>  </a:t>
            </a:r>
            <a:r>
              <a:rPr lang="en-US" sz="2000" dirty="0">
                <a:latin typeface="Abadi" panose="020B0604020104020204" pitchFamily="34" charset="0"/>
              </a:rPr>
              <a:t>Utilize State Director of Evangelization and Faith Formation for  </a:t>
            </a:r>
          </a:p>
          <a:p>
            <a:pPr algn="l"/>
            <a:r>
              <a:rPr lang="en-US" sz="2000" dirty="0">
                <a:latin typeface="Abadi" panose="020B0604020104020204" pitchFamily="34" charset="0"/>
              </a:rPr>
              <a:t>              ongoing support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0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F86B-7FA3-43F8-BB8C-A3E036D76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330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340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Office Theme</vt:lpstr>
      <vt:lpstr>Knights of Columbus  Evangelization and Faith Formation (EFF)  The Cor (from the heart) Meeting</vt:lpstr>
      <vt:lpstr>Knights of Columbus  • Father Michael McGivney (1882)  • St. Mary’s Catholic Church  • Freemasonry / Anti-Catholic Bigotry   </vt:lpstr>
      <vt:lpstr>Knights in Action…   </vt:lpstr>
      <vt:lpstr>•  Prayer – Brings us closer to Christ  •  Formation – Develops us as disciples of Christ  •  Fraternity – Builds up the body of Christ</vt:lpstr>
      <vt:lpstr>The Cor (from the heart) Meeting</vt:lpstr>
      <vt:lpstr>Cor Resources</vt:lpstr>
      <vt:lpstr>Benefits of Joining The Cor</vt:lpstr>
      <vt:lpstr>Next Steps – How to Get Started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Knights of Columbus  Evangelization and Faith Formation  The Cor (from the heart) Meeting</dc:title>
  <dc:creator>BURLILE, Sean S., VBABOI</dc:creator>
  <cp:lastModifiedBy>BURLILE, Sean S., VBABOI</cp:lastModifiedBy>
  <cp:revision>24</cp:revision>
  <dcterms:created xsi:type="dcterms:W3CDTF">2022-10-25T21:13:15Z</dcterms:created>
  <dcterms:modified xsi:type="dcterms:W3CDTF">2022-10-26T21:45:12Z</dcterms:modified>
</cp:coreProperties>
</file>