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2" r:id="rId2"/>
    <p:sldId id="294" r:id="rId3"/>
    <p:sldId id="313" r:id="rId4"/>
    <p:sldId id="296" r:id="rId5"/>
    <p:sldId id="413" r:id="rId6"/>
    <p:sldId id="290" r:id="rId7"/>
    <p:sldId id="288" r:id="rId8"/>
    <p:sldId id="314" r:id="rId9"/>
    <p:sldId id="297" r:id="rId10"/>
    <p:sldId id="298" r:id="rId11"/>
    <p:sldId id="303" r:id="rId12"/>
    <p:sldId id="315" r:id="rId13"/>
    <p:sldId id="412" r:id="rId14"/>
    <p:sldId id="310" r:id="rId15"/>
    <p:sldId id="414" r:id="rId16"/>
    <p:sldId id="309" r:id="rId17"/>
    <p:sldId id="415" r:id="rId18"/>
    <p:sldId id="301" r:id="rId19"/>
    <p:sldId id="308" r:id="rId20"/>
    <p:sldId id="338" r:id="rId21"/>
    <p:sldId id="410" r:id="rId22"/>
    <p:sldId id="311" r:id="rId23"/>
    <p:sldId id="411" r:id="rId24"/>
    <p:sldId id="317" r:id="rId25"/>
    <p:sldId id="291" r:id="rId26"/>
    <p:sldId id="302" r:id="rId27"/>
    <p:sldId id="306" r:id="rId28"/>
    <p:sldId id="305" r:id="rId29"/>
    <p:sldId id="31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6DE6D9-9886-491C-89B5-889587BB29F3}">
          <p14:sldIdLst>
            <p14:sldId id="292"/>
            <p14:sldId id="294"/>
            <p14:sldId id="313"/>
            <p14:sldId id="296"/>
            <p14:sldId id="413"/>
            <p14:sldId id="290"/>
            <p14:sldId id="288"/>
            <p14:sldId id="314"/>
            <p14:sldId id="297"/>
            <p14:sldId id="298"/>
            <p14:sldId id="303"/>
            <p14:sldId id="315"/>
            <p14:sldId id="412"/>
            <p14:sldId id="310"/>
            <p14:sldId id="414"/>
            <p14:sldId id="309"/>
            <p14:sldId id="415"/>
            <p14:sldId id="301"/>
            <p14:sldId id="308"/>
            <p14:sldId id="338"/>
            <p14:sldId id="410"/>
            <p14:sldId id="311"/>
            <p14:sldId id="411"/>
            <p14:sldId id="317"/>
            <p14:sldId id="291"/>
            <p14:sldId id="302"/>
            <p14:sldId id="306"/>
            <p14:sldId id="305"/>
            <p14:sldId id="31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5FB4B-E114-4149-A081-01EC1C364BE3}" type="datetimeFigureOut">
              <a:rPr lang="en-US" smtClean="0"/>
              <a:t>7/26/2020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10DAE-59EB-4AF4-8E9A-6E25B148802C}" type="slidenum">
              <a:rPr lang="en-US" smtClean="0"/>
              <a:t>‹#›</a:t>
            </a:fld>
            <a:endParaRPr lang="en-US"/>
          </a:p>
        </p:txBody>
      </p:sp>
    </p:spTree>
    <p:extLst>
      <p:ext uri="{BB962C8B-B14F-4D97-AF65-F5344CB8AC3E}">
        <p14:creationId xmlns:p14="http://schemas.microsoft.com/office/powerpoint/2010/main" val="250340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3626084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101358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1238470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99D664-D85C-40B5-91A4-E31A6AA4B42B}" type="slidenum">
              <a:rPr lang="en-US" smtClean="0"/>
              <a:t>20</a:t>
            </a:fld>
            <a:endParaRPr lang="en-US" dirty="0"/>
          </a:p>
        </p:txBody>
      </p:sp>
    </p:spTree>
    <p:extLst>
      <p:ext uri="{BB962C8B-B14F-4D97-AF65-F5344CB8AC3E}">
        <p14:creationId xmlns:p14="http://schemas.microsoft.com/office/powerpoint/2010/main" val="690387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99D664-D85C-40B5-91A4-E31A6AA4B42B}" type="slidenum">
              <a:rPr lang="en-US" smtClean="0"/>
              <a:t>21</a:t>
            </a:fld>
            <a:endParaRPr lang="en-US" dirty="0"/>
          </a:p>
        </p:txBody>
      </p:sp>
    </p:spTree>
    <p:extLst>
      <p:ext uri="{BB962C8B-B14F-4D97-AF65-F5344CB8AC3E}">
        <p14:creationId xmlns:p14="http://schemas.microsoft.com/office/powerpoint/2010/main" val="1590662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476250"/>
            <a:ext cx="6692900" cy="3763963"/>
          </a:xfrm>
        </p:spPr>
      </p:sp>
      <p:sp>
        <p:nvSpPr>
          <p:cNvPr id="3" name="Notes Placeholder 2"/>
          <p:cNvSpPr>
            <a:spLocks noGrp="1"/>
          </p:cNvSpPr>
          <p:nvPr>
            <p:ph type="body" idx="1"/>
          </p:nvPr>
        </p:nvSpPr>
        <p:spPr/>
        <p:txBody>
          <a:bodyPr/>
          <a:lstStyle/>
          <a:p>
            <a:pPr marL="232915" indent="-232915">
              <a:buFont typeface="+mj-lt"/>
              <a:buAutoNum type="arabicPeriod"/>
            </a:pPr>
            <a:r>
              <a:rPr lang="en-US" dirty="0"/>
              <a:t>What’s the first problem identified when planning a Church Drive?  When a council starts planning the drive TOO LATE.  You should begin planning and preparing for your church drive six to eight weeks in advance.  Otherwise, you run the risk of running into issues with scheduling and receiving supplies.  Early preparation can be the difference between a successful church drive and a sub-par one.</a:t>
            </a:r>
          </a:p>
          <a:p>
            <a:pPr marL="232915" indent="-232915">
              <a:buFont typeface="+mj-lt"/>
              <a:buAutoNum type="arabicPeriod"/>
            </a:pPr>
            <a:endParaRPr lang="en-US" dirty="0"/>
          </a:p>
          <a:p>
            <a:pPr marL="232915" indent="-232915">
              <a:buFont typeface="+mj-lt"/>
              <a:buAutoNum type="arabicPeriod"/>
            </a:pPr>
            <a:r>
              <a:rPr lang="en-US" dirty="0"/>
              <a:t>Now is the time to order your supplies for the Church Drive.  Twice a year, shipping for the Church Recruitment Drive Kit is available for all councils free of cost by using the “Church Recruitment Drive Materials Order Form.” For participants of this webinar, you will be exclusively eligible to receive TWO (2) Church Recruitment Drive Kits free of shipping by using the Order Form located in the “Resources” tab.  Remember, this special offer is only for listeners of this webinar and can only be accessed by using the special form in the “Resources” tab.  This offer will be available from now through December 31, 2017, so be sure to order yours TODAY!  We also suggest ordering </a:t>
            </a:r>
            <a:r>
              <a:rPr lang="en-US" dirty="0" err="1"/>
              <a:t>KofC</a:t>
            </a:r>
            <a:r>
              <a:rPr lang="en-US" dirty="0"/>
              <a:t> promotional items for your recruitment team to give away to those with whom you speak during the Church Drive as a “thank you” for their time and consideration.  It will be a great way to remind the recruit about the Knights, and who doesn’t love SWAG?  Depending on your situation, you might even consider getting items to give to wives and children of the men with whom you speak.  KnightsGear.com has a wide range of items to choose from, in addition to our other authorized suppliers.  See the </a:t>
            </a:r>
            <a:r>
              <a:rPr lang="en-US" dirty="0" err="1"/>
              <a:t>KofC</a:t>
            </a:r>
            <a:r>
              <a:rPr lang="en-US" dirty="0"/>
              <a:t> Supply Catalog, available in the “Resources” tab, for more information.</a:t>
            </a:r>
          </a:p>
          <a:p>
            <a:pPr marL="232915" indent="-232915">
              <a:buFont typeface="+mj-lt"/>
              <a:buAutoNum type="arabicPeriod"/>
            </a:pPr>
            <a:endParaRPr lang="en-US" dirty="0"/>
          </a:p>
          <a:p>
            <a:pPr marL="232915" indent="-232915">
              <a:buFont typeface="+mj-lt"/>
              <a:buAutoNum type="arabicPeriod"/>
            </a:pPr>
            <a:r>
              <a:rPr lang="en-US" dirty="0"/>
              <a:t>Now, you’re ready to seek permission from the pastor and any other parish officials necessary.  This ought to be done via a </a:t>
            </a:r>
            <a:r>
              <a:rPr lang="en-US" b="1" dirty="0"/>
              <a:t>soft</a:t>
            </a:r>
            <a:r>
              <a:rPr lang="en-US" dirty="0"/>
              <a:t> approach.  Don’t make the mistake of assuming your pastor will automatically grant permission without any explanation.  Take the time to explain to him what you’re planning to do and how it will benefit him &amp; the parish.  Be respectful of his time and authority.  Don’t be hard-set on a date.  If he says you can’t do it on the 7</a:t>
            </a:r>
            <a:r>
              <a:rPr lang="en-US" baseline="30000" dirty="0"/>
              <a:t>th</a:t>
            </a:r>
            <a:r>
              <a:rPr lang="en-US" dirty="0"/>
              <a:t>, and you have to do it on the 14</a:t>
            </a:r>
            <a:r>
              <a:rPr lang="en-US" baseline="30000" dirty="0"/>
              <a:t>th</a:t>
            </a:r>
            <a:r>
              <a:rPr lang="en-US" dirty="0"/>
              <a:t>, then you’re doing it on the 14</a:t>
            </a:r>
            <a:r>
              <a:rPr lang="en-US" baseline="30000" dirty="0"/>
              <a:t>th</a:t>
            </a:r>
            <a:r>
              <a:rPr lang="en-US" dirty="0"/>
              <a:t>!  One you have permission, make sure it goes on everyone’s calendar:  Father’s Calendar, Church Calendar, Council Calendar, Officers Calendar, Membership Director’s Calendar, etc.</a:t>
            </a:r>
          </a:p>
          <a:p>
            <a:pPr marL="232915" indent="-232915">
              <a:buFont typeface="+mj-lt"/>
              <a:buAutoNum type="arabicPeriod"/>
            </a:pPr>
            <a:endParaRPr lang="en-US" dirty="0"/>
          </a:p>
          <a:p>
            <a:pPr marL="232915" indent="-232915">
              <a:buFont typeface="+mj-lt"/>
              <a:buAutoNum type="arabicPeriod"/>
            </a:pPr>
            <a:r>
              <a:rPr lang="en-US" dirty="0"/>
              <a:t>You will want to take time to prepare publicity notices such as posters, flyers, and the wording for your church bulletin/website.  Many of these materials are already included in the Church Recruitment Drive kit.  On pages 25-27 of the Membership Recruitment and Retention Manual, there are sample announcements for the bulletin, pulpit, and even suggested wording for the celebrant at Mass.  Four sample pulpit announcements are available in the “Resources” tab, as well.  You can use these &amp; tailor them to your parish.</a:t>
            </a:r>
          </a:p>
        </p:txBody>
      </p:sp>
      <p:sp>
        <p:nvSpPr>
          <p:cNvPr id="4" name="Header Placeholder 3"/>
          <p:cNvSpPr>
            <a:spLocks noGrp="1"/>
          </p:cNvSpPr>
          <p:nvPr>
            <p:ph type="hdr" sz="quarter" idx="10"/>
          </p:nvPr>
        </p:nvSpPr>
        <p:spPr/>
        <p:txBody>
          <a:bodyPr/>
          <a:lstStyle/>
          <a:p>
            <a:r>
              <a:rPr lang="en-US">
                <a:solidFill>
                  <a:prstClr val="black"/>
                </a:solidFill>
              </a:rPr>
              <a:t>Recruitment in the Spirit of Father Michael McGivney</a:t>
            </a:r>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Copyright © 2017 Knights of Columbus All Rights Reserved</a:t>
            </a:r>
            <a:endParaRPr lang="en-US" dirty="0">
              <a:solidFill>
                <a:prstClr val="black"/>
              </a:solidFill>
            </a:endParaRPr>
          </a:p>
        </p:txBody>
      </p:sp>
    </p:spTree>
    <p:extLst>
      <p:ext uri="{BB962C8B-B14F-4D97-AF65-F5344CB8AC3E}">
        <p14:creationId xmlns:p14="http://schemas.microsoft.com/office/powerpoint/2010/main" val="200038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783765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1683615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401314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3785381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56633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101827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4061301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476250"/>
            <a:ext cx="6692900" cy="3763963"/>
          </a:xfrm>
        </p:spPr>
      </p:sp>
      <p:sp>
        <p:nvSpPr>
          <p:cNvPr id="3" name="Notes Placeholder 2"/>
          <p:cNvSpPr>
            <a:spLocks noGrp="1"/>
          </p:cNvSpPr>
          <p:nvPr>
            <p:ph type="body" idx="1"/>
          </p:nvPr>
        </p:nvSpPr>
        <p:spPr/>
        <p:txBody>
          <a:bodyPr/>
          <a:lstStyle/>
          <a:p>
            <a:pPr marL="232915" indent="-232915">
              <a:buFont typeface="+mj-lt"/>
              <a:buAutoNum type="arabicPeriod"/>
            </a:pPr>
            <a:r>
              <a:rPr lang="en-US" dirty="0"/>
              <a:t>What’s the first problem identified when planning a Church Drive?  When a council starts planning the drive TOO LATE.  You should begin planning and preparing for your church drive six to eight weeks in advance.  Otherwise, you run the risk of running into issues with scheduling and receiving supplies.  Early preparation can be the difference between a successful church drive and a sub-par one.</a:t>
            </a:r>
          </a:p>
          <a:p>
            <a:pPr marL="232915" indent="-232915">
              <a:buFont typeface="+mj-lt"/>
              <a:buAutoNum type="arabicPeriod"/>
            </a:pPr>
            <a:endParaRPr lang="en-US" dirty="0"/>
          </a:p>
          <a:p>
            <a:pPr marL="232915" indent="-232915">
              <a:buFont typeface="+mj-lt"/>
              <a:buAutoNum type="arabicPeriod"/>
            </a:pPr>
            <a:r>
              <a:rPr lang="en-US" dirty="0"/>
              <a:t>Now is the time to order your supplies for the Church Drive.  Twice a year, shipping for the Church Recruitment Drive Kit is available for all councils free of cost by using the “Church Recruitment Drive Materials Order Form.” For participants of this webinar, you will be exclusively eligible to receive TWO (2) Church Recruitment Drive Kits free of shipping by using the Order Form located in the “Resources” tab.  Remember, this special offer is only for listeners of this webinar and can only be accessed by using the special form in the “Resources” tab.  This offer will be available from now through December 31, 2017, so be sure to order yours TODAY!  We also suggest ordering </a:t>
            </a:r>
            <a:r>
              <a:rPr lang="en-US" dirty="0" err="1"/>
              <a:t>KofC</a:t>
            </a:r>
            <a:r>
              <a:rPr lang="en-US" dirty="0"/>
              <a:t> promotional items for your recruitment team to give away to those with whom you speak during the Church Drive as a “thank you” for their time and consideration.  It will be a great way to remind the recruit about the Knights, and who doesn’t love SWAG?  Depending on your situation, you might even consider getting items to give to wives and children of the men with whom you speak.  KnightsGear.com has a wide range of items to choose from, in addition to our other authorized suppliers.  See the </a:t>
            </a:r>
            <a:r>
              <a:rPr lang="en-US" dirty="0" err="1"/>
              <a:t>KofC</a:t>
            </a:r>
            <a:r>
              <a:rPr lang="en-US" dirty="0"/>
              <a:t> Supply Catalog, available in the “Resources” tab, for more information.</a:t>
            </a:r>
          </a:p>
          <a:p>
            <a:pPr marL="232915" indent="-232915">
              <a:buFont typeface="+mj-lt"/>
              <a:buAutoNum type="arabicPeriod"/>
            </a:pPr>
            <a:endParaRPr lang="en-US" dirty="0"/>
          </a:p>
          <a:p>
            <a:pPr marL="232915" indent="-232915">
              <a:buFont typeface="+mj-lt"/>
              <a:buAutoNum type="arabicPeriod"/>
            </a:pPr>
            <a:r>
              <a:rPr lang="en-US" dirty="0"/>
              <a:t>Now, you’re ready to seek permission from the pastor and any other parish officials necessary.  This ought to be done via a </a:t>
            </a:r>
            <a:r>
              <a:rPr lang="en-US" b="1" dirty="0"/>
              <a:t>soft</a:t>
            </a:r>
            <a:r>
              <a:rPr lang="en-US" dirty="0"/>
              <a:t> approach.  Don’t make the mistake of assuming your pastor will automatically grant permission without any explanation.  Take the time to explain to him what you’re planning to do and how it will benefit him &amp; the parish.  Be respectful of his time and authority.  Don’t be hard-set on a date.  If he says you can’t do it on the 7</a:t>
            </a:r>
            <a:r>
              <a:rPr lang="en-US" baseline="30000" dirty="0"/>
              <a:t>th</a:t>
            </a:r>
            <a:r>
              <a:rPr lang="en-US" dirty="0"/>
              <a:t>, and you have to do it on the 14</a:t>
            </a:r>
            <a:r>
              <a:rPr lang="en-US" baseline="30000" dirty="0"/>
              <a:t>th</a:t>
            </a:r>
            <a:r>
              <a:rPr lang="en-US" dirty="0"/>
              <a:t>, then you’re doing it on the 14</a:t>
            </a:r>
            <a:r>
              <a:rPr lang="en-US" baseline="30000" dirty="0"/>
              <a:t>th</a:t>
            </a:r>
            <a:r>
              <a:rPr lang="en-US" dirty="0"/>
              <a:t>!  One you have permission, make sure it goes on everyone’s calendar:  Father’s Calendar, Church Calendar, Council Calendar, Officers Calendar, Membership Director’s Calendar, etc.</a:t>
            </a:r>
          </a:p>
          <a:p>
            <a:pPr marL="232915" indent="-232915">
              <a:buFont typeface="+mj-lt"/>
              <a:buAutoNum type="arabicPeriod"/>
            </a:pPr>
            <a:endParaRPr lang="en-US" dirty="0"/>
          </a:p>
          <a:p>
            <a:pPr marL="232915" indent="-232915">
              <a:buFont typeface="+mj-lt"/>
              <a:buAutoNum type="arabicPeriod"/>
            </a:pPr>
            <a:r>
              <a:rPr lang="en-US" dirty="0"/>
              <a:t>You will want to take time to prepare publicity notices such as posters, flyers, and the wording for your church bulletin/website.  Many of these materials are already included in the Church Recruitment Drive kit.  On pages 25-27 of the Membership Recruitment and Retention Manual, there are sample announcements for the bulletin, pulpit, and even suggested wording for the celebrant at Mass.  Four sample pulpit announcements are available in the “Resources” tab, as well.  You can use these &amp; tailor them to your parish.</a:t>
            </a:r>
          </a:p>
        </p:txBody>
      </p:sp>
      <p:sp>
        <p:nvSpPr>
          <p:cNvPr id="4" name="Header Placeholder 3"/>
          <p:cNvSpPr>
            <a:spLocks noGrp="1"/>
          </p:cNvSpPr>
          <p:nvPr>
            <p:ph type="hdr" sz="quarter" idx="10"/>
          </p:nvPr>
        </p:nvSpPr>
        <p:spPr/>
        <p:txBody>
          <a:bodyPr/>
          <a:lstStyle/>
          <a:p>
            <a:r>
              <a:rPr lang="en-US">
                <a:solidFill>
                  <a:prstClr val="black"/>
                </a:solidFill>
              </a:rPr>
              <a:t>Recruitment in the Spirit of Father Michael McGivney</a:t>
            </a:r>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Copyright © 2017 Knights of Columbus All Rights Reserved</a:t>
            </a:r>
            <a:endParaRPr lang="en-US" dirty="0">
              <a:solidFill>
                <a:prstClr val="black"/>
              </a:solidFill>
            </a:endParaRPr>
          </a:p>
        </p:txBody>
      </p:sp>
    </p:spTree>
    <p:extLst>
      <p:ext uri="{BB962C8B-B14F-4D97-AF65-F5344CB8AC3E}">
        <p14:creationId xmlns:p14="http://schemas.microsoft.com/office/powerpoint/2010/main" val="3855637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476250"/>
            <a:ext cx="6692900" cy="3763963"/>
          </a:xfrm>
        </p:spPr>
      </p:sp>
      <p:sp>
        <p:nvSpPr>
          <p:cNvPr id="3" name="Notes Placeholder 2"/>
          <p:cNvSpPr>
            <a:spLocks noGrp="1"/>
          </p:cNvSpPr>
          <p:nvPr>
            <p:ph type="body" idx="1"/>
          </p:nvPr>
        </p:nvSpPr>
        <p:spPr/>
        <p:txBody>
          <a:bodyPr/>
          <a:lstStyle/>
          <a:p>
            <a:pPr marL="232915" indent="-232915">
              <a:buFont typeface="+mj-lt"/>
              <a:buAutoNum type="arabicPeriod"/>
            </a:pPr>
            <a:r>
              <a:rPr lang="en-US" dirty="0"/>
              <a:t>What’s the first problem identified when planning a Church Drive?  When a council starts planning the drive TOO LATE.  You should begin planning and preparing for your church drive six to eight weeks in advance.  Otherwise, you run the risk of running into issues with scheduling and receiving supplies.  Early preparation can be the difference between a successful church drive and a sub-par one.</a:t>
            </a:r>
          </a:p>
          <a:p>
            <a:pPr marL="232915" indent="-232915">
              <a:buFont typeface="+mj-lt"/>
              <a:buAutoNum type="arabicPeriod"/>
            </a:pPr>
            <a:endParaRPr lang="en-US" dirty="0"/>
          </a:p>
          <a:p>
            <a:pPr marL="232915" indent="-232915">
              <a:buFont typeface="+mj-lt"/>
              <a:buAutoNum type="arabicPeriod"/>
            </a:pPr>
            <a:r>
              <a:rPr lang="en-US" dirty="0"/>
              <a:t>Now is the time to order your supplies for the Church Drive.  Twice a year, shipping for the Church Recruitment Drive Kit is available for all councils free of cost by using the “Church Recruitment Drive Materials Order Form.” For participants of this webinar, you will be exclusively eligible to receive TWO (2) Church Recruitment Drive Kits free of shipping by using the Order Form located in the “Resources” tab.  Remember, this special offer is only for listeners of this webinar and can only be accessed by using the special form in the “Resources” tab.  This offer will be available from now through December 31, 2017, so be sure to order yours TODAY!  We also suggest ordering </a:t>
            </a:r>
            <a:r>
              <a:rPr lang="en-US" dirty="0" err="1"/>
              <a:t>KofC</a:t>
            </a:r>
            <a:r>
              <a:rPr lang="en-US" dirty="0"/>
              <a:t> promotional items for your recruitment team to give away to those with whom you speak during the Church Drive as a “thank you” for their time and consideration.  It will be a great way to remind the recruit about the Knights, and who doesn’t love SWAG?  Depending on your situation, you might even consider getting items to give to wives and children of the men with whom you speak.  KnightsGear.com has a wide range of items to choose from, in addition to our other authorized suppliers.  See the </a:t>
            </a:r>
            <a:r>
              <a:rPr lang="en-US" dirty="0" err="1"/>
              <a:t>KofC</a:t>
            </a:r>
            <a:r>
              <a:rPr lang="en-US" dirty="0"/>
              <a:t> Supply Catalog, available in the “Resources” tab, for more information.</a:t>
            </a:r>
          </a:p>
          <a:p>
            <a:pPr marL="232915" indent="-232915">
              <a:buFont typeface="+mj-lt"/>
              <a:buAutoNum type="arabicPeriod"/>
            </a:pPr>
            <a:endParaRPr lang="en-US" dirty="0"/>
          </a:p>
          <a:p>
            <a:pPr marL="232915" indent="-232915">
              <a:buFont typeface="+mj-lt"/>
              <a:buAutoNum type="arabicPeriod"/>
            </a:pPr>
            <a:r>
              <a:rPr lang="en-US" dirty="0"/>
              <a:t>Now, you’re ready to seek permission from the pastor and any other parish officials necessary.  This ought to be done via a </a:t>
            </a:r>
            <a:r>
              <a:rPr lang="en-US" b="1" dirty="0"/>
              <a:t>soft</a:t>
            </a:r>
            <a:r>
              <a:rPr lang="en-US" dirty="0"/>
              <a:t> approach.  Don’t make the mistake of assuming your pastor will automatically grant permission without any explanation.  Take the time to explain to him what you’re planning to do and how it will benefit him &amp; the parish.  Be respectful of his time and authority.  Don’t be hard-set on a date.  If he says you can’t do it on the 7</a:t>
            </a:r>
            <a:r>
              <a:rPr lang="en-US" baseline="30000" dirty="0"/>
              <a:t>th</a:t>
            </a:r>
            <a:r>
              <a:rPr lang="en-US" dirty="0"/>
              <a:t>, and you have to do it on the 14</a:t>
            </a:r>
            <a:r>
              <a:rPr lang="en-US" baseline="30000" dirty="0"/>
              <a:t>th</a:t>
            </a:r>
            <a:r>
              <a:rPr lang="en-US" dirty="0"/>
              <a:t>, then you’re doing it on the 14</a:t>
            </a:r>
            <a:r>
              <a:rPr lang="en-US" baseline="30000" dirty="0"/>
              <a:t>th</a:t>
            </a:r>
            <a:r>
              <a:rPr lang="en-US" dirty="0"/>
              <a:t>!  One you have permission, make sure it goes on everyone’s calendar:  Father’s Calendar, Church Calendar, Council Calendar, Officers Calendar, Membership Director’s Calendar, etc.</a:t>
            </a:r>
          </a:p>
          <a:p>
            <a:pPr marL="232915" indent="-232915">
              <a:buFont typeface="+mj-lt"/>
              <a:buAutoNum type="arabicPeriod"/>
            </a:pPr>
            <a:endParaRPr lang="en-US" dirty="0"/>
          </a:p>
          <a:p>
            <a:pPr marL="232915" indent="-232915">
              <a:buFont typeface="+mj-lt"/>
              <a:buAutoNum type="arabicPeriod"/>
            </a:pPr>
            <a:r>
              <a:rPr lang="en-US" dirty="0"/>
              <a:t>You will want to take time to prepare publicity notices such as posters, flyers, and the wording for your church bulletin/website.  Many of these materials are already included in the Church Recruitment Drive kit.  On pages 25-27 of the Membership Recruitment and Retention Manual, there are sample announcements for the bulletin, pulpit, and even suggested wording for the celebrant at Mass.  Four sample pulpit announcements are available in the “Resources” tab, as well.  You can use these &amp; tailor them to your parish.</a:t>
            </a:r>
          </a:p>
        </p:txBody>
      </p:sp>
      <p:sp>
        <p:nvSpPr>
          <p:cNvPr id="4" name="Header Placeholder 3"/>
          <p:cNvSpPr>
            <a:spLocks noGrp="1"/>
          </p:cNvSpPr>
          <p:nvPr>
            <p:ph type="hdr" sz="quarter" idx="10"/>
          </p:nvPr>
        </p:nvSpPr>
        <p:spPr/>
        <p:txBody>
          <a:bodyPr/>
          <a:lstStyle/>
          <a:p>
            <a:r>
              <a:rPr lang="en-US">
                <a:solidFill>
                  <a:prstClr val="black"/>
                </a:solidFill>
              </a:rPr>
              <a:t>Recruitment in the Spirit of Father Michael McGivney</a:t>
            </a:r>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Copyright © 2017 Knights of Columbus All Rights Reserved</a:t>
            </a:r>
            <a:endParaRPr lang="en-US" dirty="0">
              <a:solidFill>
                <a:prstClr val="black"/>
              </a:solidFill>
            </a:endParaRPr>
          </a:p>
        </p:txBody>
      </p:sp>
    </p:spTree>
    <p:extLst>
      <p:ext uri="{BB962C8B-B14F-4D97-AF65-F5344CB8AC3E}">
        <p14:creationId xmlns:p14="http://schemas.microsoft.com/office/powerpoint/2010/main" val="2726622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3717084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1592235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F31A-6397-4D92-8F3C-C758B05220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D025E2-09E0-49FC-B139-5DB3773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5C8413-37BD-4754-9133-1411E126A5FA}"/>
              </a:ext>
            </a:extLst>
          </p:cNvPr>
          <p:cNvSpPr>
            <a:spLocks noGrp="1"/>
          </p:cNvSpPr>
          <p:nvPr>
            <p:ph type="dt" sz="half" idx="10"/>
          </p:nvPr>
        </p:nvSpPr>
        <p:spPr/>
        <p:txBody>
          <a:bodyPr/>
          <a:lstStyle/>
          <a:p>
            <a:fld id="{2AB1BDB0-7BB0-4A7B-A919-40F2BB40B772}" type="datetimeFigureOut">
              <a:rPr lang="en-US" smtClean="0"/>
              <a:t>7/26/2020</a:t>
            </a:fld>
            <a:endParaRPr lang="en-US"/>
          </a:p>
        </p:txBody>
      </p:sp>
      <p:sp>
        <p:nvSpPr>
          <p:cNvPr id="5" name="Footer Placeholder 4">
            <a:extLst>
              <a:ext uri="{FF2B5EF4-FFF2-40B4-BE49-F238E27FC236}">
                <a16:creationId xmlns:a16="http://schemas.microsoft.com/office/drawing/2014/main" id="{CB706FD7-FA4B-4EA0-9E12-62018AF9A7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2C894-C294-4A73-9A5C-7C4980F01600}"/>
              </a:ext>
            </a:extLst>
          </p:cNvPr>
          <p:cNvSpPr>
            <a:spLocks noGrp="1"/>
          </p:cNvSpPr>
          <p:nvPr>
            <p:ph type="sldNum" sz="quarter" idx="12"/>
          </p:nvPr>
        </p:nvSpPr>
        <p:spPr/>
        <p:txBody>
          <a:bodyPr/>
          <a:lstStyle/>
          <a:p>
            <a:fld id="{5FABCAAE-CB29-4DB3-942E-F316EEA533C9}" type="slidenum">
              <a:rPr lang="en-US" smtClean="0"/>
              <a:t>‹#›</a:t>
            </a:fld>
            <a:endParaRPr lang="en-US"/>
          </a:p>
        </p:txBody>
      </p:sp>
    </p:spTree>
    <p:extLst>
      <p:ext uri="{BB962C8B-B14F-4D97-AF65-F5344CB8AC3E}">
        <p14:creationId xmlns:p14="http://schemas.microsoft.com/office/powerpoint/2010/main" val="125713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8B21F-4D66-4FB0-83B7-7C7ADD8BE6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A815CB-3D18-47E4-B5EA-AEFBD7BAF9F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64717-B001-40ED-9597-05368446A6FF}"/>
              </a:ext>
            </a:extLst>
          </p:cNvPr>
          <p:cNvSpPr>
            <a:spLocks noGrp="1"/>
          </p:cNvSpPr>
          <p:nvPr>
            <p:ph type="dt" sz="half" idx="10"/>
          </p:nvPr>
        </p:nvSpPr>
        <p:spPr/>
        <p:txBody>
          <a:bodyPr/>
          <a:lstStyle/>
          <a:p>
            <a:fld id="{2AB1BDB0-7BB0-4A7B-A919-40F2BB40B772}" type="datetimeFigureOut">
              <a:rPr lang="en-US" smtClean="0"/>
              <a:t>7/26/2020</a:t>
            </a:fld>
            <a:endParaRPr lang="en-US"/>
          </a:p>
        </p:txBody>
      </p:sp>
      <p:sp>
        <p:nvSpPr>
          <p:cNvPr id="5" name="Footer Placeholder 4">
            <a:extLst>
              <a:ext uri="{FF2B5EF4-FFF2-40B4-BE49-F238E27FC236}">
                <a16:creationId xmlns:a16="http://schemas.microsoft.com/office/drawing/2014/main" id="{E3FBE135-7E75-497B-AA7C-EE4DED8D5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97262-05CD-45BA-BED4-FD4B599EE973}"/>
              </a:ext>
            </a:extLst>
          </p:cNvPr>
          <p:cNvSpPr>
            <a:spLocks noGrp="1"/>
          </p:cNvSpPr>
          <p:nvPr>
            <p:ph type="sldNum" sz="quarter" idx="12"/>
          </p:nvPr>
        </p:nvSpPr>
        <p:spPr/>
        <p:txBody>
          <a:bodyPr/>
          <a:lstStyle/>
          <a:p>
            <a:fld id="{5FABCAAE-CB29-4DB3-942E-F316EEA533C9}" type="slidenum">
              <a:rPr lang="en-US" smtClean="0"/>
              <a:t>‹#›</a:t>
            </a:fld>
            <a:endParaRPr lang="en-US"/>
          </a:p>
        </p:txBody>
      </p:sp>
    </p:spTree>
    <p:extLst>
      <p:ext uri="{BB962C8B-B14F-4D97-AF65-F5344CB8AC3E}">
        <p14:creationId xmlns:p14="http://schemas.microsoft.com/office/powerpoint/2010/main" val="990610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ED3133-5360-432F-9D6B-1DAC1A98BB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2E8891-EDDE-4C11-BFA2-34427FBB5C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2F1A6D-C0CA-4C1E-8500-7EA1B0A01A9C}"/>
              </a:ext>
            </a:extLst>
          </p:cNvPr>
          <p:cNvSpPr>
            <a:spLocks noGrp="1"/>
          </p:cNvSpPr>
          <p:nvPr>
            <p:ph type="dt" sz="half" idx="10"/>
          </p:nvPr>
        </p:nvSpPr>
        <p:spPr/>
        <p:txBody>
          <a:bodyPr/>
          <a:lstStyle/>
          <a:p>
            <a:fld id="{2AB1BDB0-7BB0-4A7B-A919-40F2BB40B772}" type="datetimeFigureOut">
              <a:rPr lang="en-US" smtClean="0"/>
              <a:t>7/26/2020</a:t>
            </a:fld>
            <a:endParaRPr lang="en-US"/>
          </a:p>
        </p:txBody>
      </p:sp>
      <p:sp>
        <p:nvSpPr>
          <p:cNvPr id="5" name="Footer Placeholder 4">
            <a:extLst>
              <a:ext uri="{FF2B5EF4-FFF2-40B4-BE49-F238E27FC236}">
                <a16:creationId xmlns:a16="http://schemas.microsoft.com/office/drawing/2014/main" id="{3E975D50-CFD5-4756-BB46-F6A325494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396886-9619-47F8-9087-AAC29C095ED3}"/>
              </a:ext>
            </a:extLst>
          </p:cNvPr>
          <p:cNvSpPr>
            <a:spLocks noGrp="1"/>
          </p:cNvSpPr>
          <p:nvPr>
            <p:ph type="sldNum" sz="quarter" idx="12"/>
          </p:nvPr>
        </p:nvSpPr>
        <p:spPr/>
        <p:txBody>
          <a:bodyPr/>
          <a:lstStyle/>
          <a:p>
            <a:fld id="{5FABCAAE-CB29-4DB3-942E-F316EEA533C9}" type="slidenum">
              <a:rPr lang="en-US" smtClean="0"/>
              <a:t>‹#›</a:t>
            </a:fld>
            <a:endParaRPr lang="en-US"/>
          </a:p>
        </p:txBody>
      </p:sp>
    </p:spTree>
    <p:extLst>
      <p:ext uri="{BB962C8B-B14F-4D97-AF65-F5344CB8AC3E}">
        <p14:creationId xmlns:p14="http://schemas.microsoft.com/office/powerpoint/2010/main" val="515449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0_TITLE OR TRANSI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9939" y="2240230"/>
            <a:ext cx="9107555" cy="2308324"/>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Garamond" panose="02020404030301010803" pitchFamily="18" charset="0"/>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1268644131"/>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A186-D0D0-48DB-BD26-C7D261B435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7076D9-66F2-41AC-8BF2-E9258E74D7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C5B8C-3A36-4013-B32E-4C8F1760EF32}"/>
              </a:ext>
            </a:extLst>
          </p:cNvPr>
          <p:cNvSpPr>
            <a:spLocks noGrp="1"/>
          </p:cNvSpPr>
          <p:nvPr>
            <p:ph type="dt" sz="half" idx="10"/>
          </p:nvPr>
        </p:nvSpPr>
        <p:spPr/>
        <p:txBody>
          <a:bodyPr/>
          <a:lstStyle/>
          <a:p>
            <a:fld id="{2AB1BDB0-7BB0-4A7B-A919-40F2BB40B772}" type="datetimeFigureOut">
              <a:rPr lang="en-US" smtClean="0"/>
              <a:t>7/26/2020</a:t>
            </a:fld>
            <a:endParaRPr lang="en-US"/>
          </a:p>
        </p:txBody>
      </p:sp>
      <p:sp>
        <p:nvSpPr>
          <p:cNvPr id="5" name="Footer Placeholder 4">
            <a:extLst>
              <a:ext uri="{FF2B5EF4-FFF2-40B4-BE49-F238E27FC236}">
                <a16:creationId xmlns:a16="http://schemas.microsoft.com/office/drawing/2014/main" id="{AEE95F46-75AA-4B55-AC27-CF1815D0A4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2CF08-01A4-4F07-838E-563CB636BB9F}"/>
              </a:ext>
            </a:extLst>
          </p:cNvPr>
          <p:cNvSpPr>
            <a:spLocks noGrp="1"/>
          </p:cNvSpPr>
          <p:nvPr>
            <p:ph type="sldNum" sz="quarter" idx="12"/>
          </p:nvPr>
        </p:nvSpPr>
        <p:spPr/>
        <p:txBody>
          <a:bodyPr/>
          <a:lstStyle/>
          <a:p>
            <a:fld id="{5FABCAAE-CB29-4DB3-942E-F316EEA533C9}" type="slidenum">
              <a:rPr lang="en-US" smtClean="0"/>
              <a:t>‹#›</a:t>
            </a:fld>
            <a:endParaRPr lang="en-US"/>
          </a:p>
        </p:txBody>
      </p:sp>
    </p:spTree>
    <p:extLst>
      <p:ext uri="{BB962C8B-B14F-4D97-AF65-F5344CB8AC3E}">
        <p14:creationId xmlns:p14="http://schemas.microsoft.com/office/powerpoint/2010/main" val="269228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2079-B676-48B0-B46E-73B1C4F223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DA82EF-12BC-4AFA-97C4-20CFF41B6B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93F9B2-3330-4CB1-8C7D-8CBB70018FB4}"/>
              </a:ext>
            </a:extLst>
          </p:cNvPr>
          <p:cNvSpPr>
            <a:spLocks noGrp="1"/>
          </p:cNvSpPr>
          <p:nvPr>
            <p:ph type="dt" sz="half" idx="10"/>
          </p:nvPr>
        </p:nvSpPr>
        <p:spPr/>
        <p:txBody>
          <a:bodyPr/>
          <a:lstStyle/>
          <a:p>
            <a:fld id="{2AB1BDB0-7BB0-4A7B-A919-40F2BB40B772}" type="datetimeFigureOut">
              <a:rPr lang="en-US" smtClean="0"/>
              <a:t>7/26/2020</a:t>
            </a:fld>
            <a:endParaRPr lang="en-US"/>
          </a:p>
        </p:txBody>
      </p:sp>
      <p:sp>
        <p:nvSpPr>
          <p:cNvPr id="5" name="Footer Placeholder 4">
            <a:extLst>
              <a:ext uri="{FF2B5EF4-FFF2-40B4-BE49-F238E27FC236}">
                <a16:creationId xmlns:a16="http://schemas.microsoft.com/office/drawing/2014/main" id="{982F5419-A3BA-41C8-AB81-B5AF7816FB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E39EE-55CA-4BF8-BBBD-4E7CE864B552}"/>
              </a:ext>
            </a:extLst>
          </p:cNvPr>
          <p:cNvSpPr>
            <a:spLocks noGrp="1"/>
          </p:cNvSpPr>
          <p:nvPr>
            <p:ph type="sldNum" sz="quarter" idx="12"/>
          </p:nvPr>
        </p:nvSpPr>
        <p:spPr/>
        <p:txBody>
          <a:bodyPr/>
          <a:lstStyle/>
          <a:p>
            <a:fld id="{5FABCAAE-CB29-4DB3-942E-F316EEA533C9}" type="slidenum">
              <a:rPr lang="en-US" smtClean="0"/>
              <a:t>‹#›</a:t>
            </a:fld>
            <a:endParaRPr lang="en-US"/>
          </a:p>
        </p:txBody>
      </p:sp>
    </p:spTree>
    <p:extLst>
      <p:ext uri="{BB962C8B-B14F-4D97-AF65-F5344CB8AC3E}">
        <p14:creationId xmlns:p14="http://schemas.microsoft.com/office/powerpoint/2010/main" val="2525375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16A4C-5681-4CC1-BD43-2E056327FC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7DED45-27AE-4C4B-8BE6-C8A7403BEC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E6716A-5AC7-4D4E-9D10-CF23B4D9C8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5607E2-8426-4CE0-854C-54D106CE9B97}"/>
              </a:ext>
            </a:extLst>
          </p:cNvPr>
          <p:cNvSpPr>
            <a:spLocks noGrp="1"/>
          </p:cNvSpPr>
          <p:nvPr>
            <p:ph type="dt" sz="half" idx="10"/>
          </p:nvPr>
        </p:nvSpPr>
        <p:spPr/>
        <p:txBody>
          <a:bodyPr/>
          <a:lstStyle/>
          <a:p>
            <a:fld id="{2AB1BDB0-7BB0-4A7B-A919-40F2BB40B772}" type="datetimeFigureOut">
              <a:rPr lang="en-US" smtClean="0"/>
              <a:t>7/26/2020</a:t>
            </a:fld>
            <a:endParaRPr lang="en-US"/>
          </a:p>
        </p:txBody>
      </p:sp>
      <p:sp>
        <p:nvSpPr>
          <p:cNvPr id="6" name="Footer Placeholder 5">
            <a:extLst>
              <a:ext uri="{FF2B5EF4-FFF2-40B4-BE49-F238E27FC236}">
                <a16:creationId xmlns:a16="http://schemas.microsoft.com/office/drawing/2014/main" id="{DFC80869-2948-4664-BCBE-89E2F40881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AD06AE-FDB5-47C1-B6FA-8F7B0478114C}"/>
              </a:ext>
            </a:extLst>
          </p:cNvPr>
          <p:cNvSpPr>
            <a:spLocks noGrp="1"/>
          </p:cNvSpPr>
          <p:nvPr>
            <p:ph type="sldNum" sz="quarter" idx="12"/>
          </p:nvPr>
        </p:nvSpPr>
        <p:spPr/>
        <p:txBody>
          <a:bodyPr/>
          <a:lstStyle/>
          <a:p>
            <a:fld id="{5FABCAAE-CB29-4DB3-942E-F316EEA533C9}" type="slidenum">
              <a:rPr lang="en-US" smtClean="0"/>
              <a:t>‹#›</a:t>
            </a:fld>
            <a:endParaRPr lang="en-US"/>
          </a:p>
        </p:txBody>
      </p:sp>
    </p:spTree>
    <p:extLst>
      <p:ext uri="{BB962C8B-B14F-4D97-AF65-F5344CB8AC3E}">
        <p14:creationId xmlns:p14="http://schemas.microsoft.com/office/powerpoint/2010/main" val="87955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0D7F4-733B-4FB4-B2ED-1F0779B9C3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7CE099-1664-4701-8E2C-3EF2BB3A2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A6B1A37-77E1-4BCB-860E-4A6A82A6F0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4CCA40-2A98-4A76-9F58-9F42C40302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9D0BDB-939E-4495-9196-6C1D1DDD9F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48DE78-E486-4FEE-99EA-59D467E8CD48}"/>
              </a:ext>
            </a:extLst>
          </p:cNvPr>
          <p:cNvSpPr>
            <a:spLocks noGrp="1"/>
          </p:cNvSpPr>
          <p:nvPr>
            <p:ph type="dt" sz="half" idx="10"/>
          </p:nvPr>
        </p:nvSpPr>
        <p:spPr/>
        <p:txBody>
          <a:bodyPr/>
          <a:lstStyle/>
          <a:p>
            <a:fld id="{2AB1BDB0-7BB0-4A7B-A919-40F2BB40B772}" type="datetimeFigureOut">
              <a:rPr lang="en-US" smtClean="0"/>
              <a:t>7/26/2020</a:t>
            </a:fld>
            <a:endParaRPr lang="en-US"/>
          </a:p>
        </p:txBody>
      </p:sp>
      <p:sp>
        <p:nvSpPr>
          <p:cNvPr id="8" name="Footer Placeholder 7">
            <a:extLst>
              <a:ext uri="{FF2B5EF4-FFF2-40B4-BE49-F238E27FC236}">
                <a16:creationId xmlns:a16="http://schemas.microsoft.com/office/drawing/2014/main" id="{3B7CE769-AA27-488F-A881-934E64D8DE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F85ED1-0E7E-4273-95BC-8E266D6B8D62}"/>
              </a:ext>
            </a:extLst>
          </p:cNvPr>
          <p:cNvSpPr>
            <a:spLocks noGrp="1"/>
          </p:cNvSpPr>
          <p:nvPr>
            <p:ph type="sldNum" sz="quarter" idx="12"/>
          </p:nvPr>
        </p:nvSpPr>
        <p:spPr/>
        <p:txBody>
          <a:bodyPr/>
          <a:lstStyle/>
          <a:p>
            <a:fld id="{5FABCAAE-CB29-4DB3-942E-F316EEA533C9}" type="slidenum">
              <a:rPr lang="en-US" smtClean="0"/>
              <a:t>‹#›</a:t>
            </a:fld>
            <a:endParaRPr lang="en-US"/>
          </a:p>
        </p:txBody>
      </p:sp>
    </p:spTree>
    <p:extLst>
      <p:ext uri="{BB962C8B-B14F-4D97-AF65-F5344CB8AC3E}">
        <p14:creationId xmlns:p14="http://schemas.microsoft.com/office/powerpoint/2010/main" val="642127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D077-0D70-4B9F-9100-71D4E235A8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263B35-F327-4583-B0C9-FDED74BAD367}"/>
              </a:ext>
            </a:extLst>
          </p:cNvPr>
          <p:cNvSpPr>
            <a:spLocks noGrp="1"/>
          </p:cNvSpPr>
          <p:nvPr>
            <p:ph type="dt" sz="half" idx="10"/>
          </p:nvPr>
        </p:nvSpPr>
        <p:spPr/>
        <p:txBody>
          <a:bodyPr/>
          <a:lstStyle/>
          <a:p>
            <a:fld id="{2AB1BDB0-7BB0-4A7B-A919-40F2BB40B772}" type="datetimeFigureOut">
              <a:rPr lang="en-US" smtClean="0"/>
              <a:t>7/26/2020</a:t>
            </a:fld>
            <a:endParaRPr lang="en-US"/>
          </a:p>
        </p:txBody>
      </p:sp>
      <p:sp>
        <p:nvSpPr>
          <p:cNvPr id="4" name="Footer Placeholder 3">
            <a:extLst>
              <a:ext uri="{FF2B5EF4-FFF2-40B4-BE49-F238E27FC236}">
                <a16:creationId xmlns:a16="http://schemas.microsoft.com/office/drawing/2014/main" id="{945E725F-3808-4B09-B2DB-4CDF8ADB38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3CC4BB-E9F7-4B3B-B6B0-176F0EADDA8F}"/>
              </a:ext>
            </a:extLst>
          </p:cNvPr>
          <p:cNvSpPr>
            <a:spLocks noGrp="1"/>
          </p:cNvSpPr>
          <p:nvPr>
            <p:ph type="sldNum" sz="quarter" idx="12"/>
          </p:nvPr>
        </p:nvSpPr>
        <p:spPr/>
        <p:txBody>
          <a:bodyPr/>
          <a:lstStyle/>
          <a:p>
            <a:fld id="{5FABCAAE-CB29-4DB3-942E-F316EEA533C9}" type="slidenum">
              <a:rPr lang="en-US" smtClean="0"/>
              <a:t>‹#›</a:t>
            </a:fld>
            <a:endParaRPr lang="en-US"/>
          </a:p>
        </p:txBody>
      </p:sp>
    </p:spTree>
    <p:extLst>
      <p:ext uri="{BB962C8B-B14F-4D97-AF65-F5344CB8AC3E}">
        <p14:creationId xmlns:p14="http://schemas.microsoft.com/office/powerpoint/2010/main" val="312905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81CD7F-3ACA-4E0E-A12B-5238C3A61AB5}"/>
              </a:ext>
            </a:extLst>
          </p:cNvPr>
          <p:cNvSpPr>
            <a:spLocks noGrp="1"/>
          </p:cNvSpPr>
          <p:nvPr>
            <p:ph type="dt" sz="half" idx="10"/>
          </p:nvPr>
        </p:nvSpPr>
        <p:spPr/>
        <p:txBody>
          <a:bodyPr/>
          <a:lstStyle/>
          <a:p>
            <a:fld id="{2AB1BDB0-7BB0-4A7B-A919-40F2BB40B772}" type="datetimeFigureOut">
              <a:rPr lang="en-US" smtClean="0"/>
              <a:t>7/26/2020</a:t>
            </a:fld>
            <a:endParaRPr lang="en-US"/>
          </a:p>
        </p:txBody>
      </p:sp>
      <p:sp>
        <p:nvSpPr>
          <p:cNvPr id="3" name="Footer Placeholder 2">
            <a:extLst>
              <a:ext uri="{FF2B5EF4-FFF2-40B4-BE49-F238E27FC236}">
                <a16:creationId xmlns:a16="http://schemas.microsoft.com/office/drawing/2014/main" id="{E0B034DA-A6A7-410C-9B4C-E13573A958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AED104-03C0-497A-B68F-F5475064E2BD}"/>
              </a:ext>
            </a:extLst>
          </p:cNvPr>
          <p:cNvSpPr>
            <a:spLocks noGrp="1"/>
          </p:cNvSpPr>
          <p:nvPr>
            <p:ph type="sldNum" sz="quarter" idx="12"/>
          </p:nvPr>
        </p:nvSpPr>
        <p:spPr/>
        <p:txBody>
          <a:bodyPr/>
          <a:lstStyle/>
          <a:p>
            <a:fld id="{5FABCAAE-CB29-4DB3-942E-F316EEA533C9}" type="slidenum">
              <a:rPr lang="en-US" smtClean="0"/>
              <a:t>‹#›</a:t>
            </a:fld>
            <a:endParaRPr lang="en-US"/>
          </a:p>
        </p:txBody>
      </p:sp>
    </p:spTree>
    <p:extLst>
      <p:ext uri="{BB962C8B-B14F-4D97-AF65-F5344CB8AC3E}">
        <p14:creationId xmlns:p14="http://schemas.microsoft.com/office/powerpoint/2010/main" val="98725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0CD57-F518-478B-AA0D-B8BE58C0BD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051B06-35F0-469E-81BF-D4CDAFD83B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DB810B-9B3B-4686-B912-E402109CA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D42D23-5F97-413C-87DD-4F1E01A7F92A}"/>
              </a:ext>
            </a:extLst>
          </p:cNvPr>
          <p:cNvSpPr>
            <a:spLocks noGrp="1"/>
          </p:cNvSpPr>
          <p:nvPr>
            <p:ph type="dt" sz="half" idx="10"/>
          </p:nvPr>
        </p:nvSpPr>
        <p:spPr/>
        <p:txBody>
          <a:bodyPr/>
          <a:lstStyle/>
          <a:p>
            <a:fld id="{2AB1BDB0-7BB0-4A7B-A919-40F2BB40B772}" type="datetimeFigureOut">
              <a:rPr lang="en-US" smtClean="0"/>
              <a:t>7/26/2020</a:t>
            </a:fld>
            <a:endParaRPr lang="en-US"/>
          </a:p>
        </p:txBody>
      </p:sp>
      <p:sp>
        <p:nvSpPr>
          <p:cNvPr id="6" name="Footer Placeholder 5">
            <a:extLst>
              <a:ext uri="{FF2B5EF4-FFF2-40B4-BE49-F238E27FC236}">
                <a16:creationId xmlns:a16="http://schemas.microsoft.com/office/drawing/2014/main" id="{6630C84F-D5E7-4B8F-AECF-F66636A3F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ACB63D-5962-4217-9C9E-57429E7E5942}"/>
              </a:ext>
            </a:extLst>
          </p:cNvPr>
          <p:cNvSpPr>
            <a:spLocks noGrp="1"/>
          </p:cNvSpPr>
          <p:nvPr>
            <p:ph type="sldNum" sz="quarter" idx="12"/>
          </p:nvPr>
        </p:nvSpPr>
        <p:spPr/>
        <p:txBody>
          <a:bodyPr/>
          <a:lstStyle/>
          <a:p>
            <a:fld id="{5FABCAAE-CB29-4DB3-942E-F316EEA533C9}" type="slidenum">
              <a:rPr lang="en-US" smtClean="0"/>
              <a:t>‹#›</a:t>
            </a:fld>
            <a:endParaRPr lang="en-US"/>
          </a:p>
        </p:txBody>
      </p:sp>
    </p:spTree>
    <p:extLst>
      <p:ext uri="{BB962C8B-B14F-4D97-AF65-F5344CB8AC3E}">
        <p14:creationId xmlns:p14="http://schemas.microsoft.com/office/powerpoint/2010/main" val="75901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99B6D-0887-4903-A319-AC8647CC4A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5CDC0C-B9CD-4CFC-B59A-822837E665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98DE29-5260-413F-B327-6606C7189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F03307-105B-49ED-A979-D4C4437FC347}"/>
              </a:ext>
            </a:extLst>
          </p:cNvPr>
          <p:cNvSpPr>
            <a:spLocks noGrp="1"/>
          </p:cNvSpPr>
          <p:nvPr>
            <p:ph type="dt" sz="half" idx="10"/>
          </p:nvPr>
        </p:nvSpPr>
        <p:spPr/>
        <p:txBody>
          <a:bodyPr/>
          <a:lstStyle/>
          <a:p>
            <a:fld id="{2AB1BDB0-7BB0-4A7B-A919-40F2BB40B772}" type="datetimeFigureOut">
              <a:rPr lang="en-US" smtClean="0"/>
              <a:t>7/26/2020</a:t>
            </a:fld>
            <a:endParaRPr lang="en-US"/>
          </a:p>
        </p:txBody>
      </p:sp>
      <p:sp>
        <p:nvSpPr>
          <p:cNvPr id="6" name="Footer Placeholder 5">
            <a:extLst>
              <a:ext uri="{FF2B5EF4-FFF2-40B4-BE49-F238E27FC236}">
                <a16:creationId xmlns:a16="http://schemas.microsoft.com/office/drawing/2014/main" id="{D946FEC3-236C-48CD-B27D-33A3307523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36A1EF-E216-443C-9E79-BD3B32B213CD}"/>
              </a:ext>
            </a:extLst>
          </p:cNvPr>
          <p:cNvSpPr>
            <a:spLocks noGrp="1"/>
          </p:cNvSpPr>
          <p:nvPr>
            <p:ph type="sldNum" sz="quarter" idx="12"/>
          </p:nvPr>
        </p:nvSpPr>
        <p:spPr/>
        <p:txBody>
          <a:bodyPr/>
          <a:lstStyle/>
          <a:p>
            <a:fld id="{5FABCAAE-CB29-4DB3-942E-F316EEA533C9}" type="slidenum">
              <a:rPr lang="en-US" smtClean="0"/>
              <a:t>‹#›</a:t>
            </a:fld>
            <a:endParaRPr lang="en-US"/>
          </a:p>
        </p:txBody>
      </p:sp>
    </p:spTree>
    <p:extLst>
      <p:ext uri="{BB962C8B-B14F-4D97-AF65-F5344CB8AC3E}">
        <p14:creationId xmlns:p14="http://schemas.microsoft.com/office/powerpoint/2010/main" val="2096310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81AC7E-12C2-4242-926D-C6EA909C43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0EF969-1B21-409F-A4A1-C6A58B7F63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4CA00A-5314-4FA1-8874-9457702C7F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1BDB0-7BB0-4A7B-A919-40F2BB40B772}" type="datetimeFigureOut">
              <a:rPr lang="en-US" smtClean="0"/>
              <a:t>7/26/2020</a:t>
            </a:fld>
            <a:endParaRPr lang="en-US"/>
          </a:p>
        </p:txBody>
      </p:sp>
      <p:sp>
        <p:nvSpPr>
          <p:cNvPr id="5" name="Footer Placeholder 4">
            <a:extLst>
              <a:ext uri="{FF2B5EF4-FFF2-40B4-BE49-F238E27FC236}">
                <a16:creationId xmlns:a16="http://schemas.microsoft.com/office/drawing/2014/main" id="{C33D0907-62F7-4093-9021-F3BA4DFA5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E0D13D-8918-4403-864B-8713DFC04A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BCAAE-CB29-4DB3-942E-F316EEA533C9}" type="slidenum">
              <a:rPr lang="en-US" smtClean="0"/>
              <a:t>‹#›</a:t>
            </a:fld>
            <a:endParaRPr lang="en-US"/>
          </a:p>
        </p:txBody>
      </p:sp>
    </p:spTree>
    <p:extLst>
      <p:ext uri="{BB962C8B-B14F-4D97-AF65-F5344CB8AC3E}">
        <p14:creationId xmlns:p14="http://schemas.microsoft.com/office/powerpoint/2010/main" val="1003359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armatus2.praesidiuminc.com/armatusUser/logi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www.kofc.org/un/en/members/programs/youth-activities/safe-environment-program.html" TargetMode="External"/><Relationship Id="rId4" Type="http://schemas.openxmlformats.org/officeDocument/2006/relationships/hyperlink" Target="http://praesidiuminc.com/enrol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kofc.org/training"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idahokofc.org/district5" TargetMode="External"/><Relationship Id="rId2" Type="http://schemas.openxmlformats.org/officeDocument/2006/relationships/hyperlink" Target="https://www.idahokofc.org/" TargetMode="Externa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hyperlink" Target="https://info.kofc.org/u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D4BF-2FC2-49D6-8376-45328BCA74BE}"/>
              </a:ext>
            </a:extLst>
          </p:cNvPr>
          <p:cNvSpPr>
            <a:spLocks noGrp="1"/>
          </p:cNvSpPr>
          <p:nvPr>
            <p:ph type="ctrTitle"/>
          </p:nvPr>
        </p:nvSpPr>
        <p:spPr>
          <a:xfrm>
            <a:off x="0" y="3626046"/>
            <a:ext cx="12192000" cy="3231954"/>
          </a:xfrm>
        </p:spPr>
        <p:txBody>
          <a:bodyPr>
            <a:noAutofit/>
          </a:bodyPr>
          <a:lstStyle/>
          <a:p>
            <a:r>
              <a:rPr lang="en-US" sz="8200" dirty="0">
                <a:solidFill>
                  <a:schemeClr val="tx1"/>
                </a:solidFill>
                <a:latin typeface="+mn-lt"/>
                <a:cs typeface="Microsoft Sans Serif" panose="020B0604020202020204" pitchFamily="34" charset="0"/>
              </a:rPr>
              <a:t>2020-2021</a:t>
            </a:r>
            <a:br>
              <a:rPr lang="en-US" sz="8200" dirty="0">
                <a:solidFill>
                  <a:schemeClr val="tx1"/>
                </a:solidFill>
                <a:latin typeface="+mn-lt"/>
                <a:cs typeface="Microsoft Sans Serif" panose="020B0604020202020204" pitchFamily="34" charset="0"/>
              </a:rPr>
            </a:br>
            <a:r>
              <a:rPr lang="en-US" sz="8200" dirty="0">
                <a:solidFill>
                  <a:schemeClr val="tx1"/>
                </a:solidFill>
                <a:latin typeface="+mn-lt"/>
                <a:cs typeface="Microsoft Sans Serif" panose="020B0604020202020204" pitchFamily="34" charset="0"/>
              </a:rPr>
              <a:t>District 5 Organizational Meeting</a:t>
            </a:r>
          </a:p>
        </p:txBody>
      </p:sp>
      <p:pic>
        <p:nvPicPr>
          <p:cNvPr id="4" name="Picture 3">
            <a:extLst>
              <a:ext uri="{FF2B5EF4-FFF2-40B4-BE49-F238E27FC236}">
                <a16:creationId xmlns:a16="http://schemas.microsoft.com/office/drawing/2014/main" id="{41611180-8C06-41CC-BE0C-6751B05E7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901" y="174623"/>
            <a:ext cx="2286198" cy="2286198"/>
          </a:xfrm>
          <a:prstGeom prst="rect">
            <a:avLst/>
          </a:prstGeom>
        </p:spPr>
      </p:pic>
      <p:sp>
        <p:nvSpPr>
          <p:cNvPr id="5" name="Title 1">
            <a:extLst>
              <a:ext uri="{FF2B5EF4-FFF2-40B4-BE49-F238E27FC236}">
                <a16:creationId xmlns:a16="http://schemas.microsoft.com/office/drawing/2014/main" id="{AC91B6FD-C0EE-4500-AB48-7DBF24B46035}"/>
              </a:ext>
            </a:extLst>
          </p:cNvPr>
          <p:cNvSpPr txBox="1">
            <a:spLocks/>
          </p:cNvSpPr>
          <p:nvPr/>
        </p:nvSpPr>
        <p:spPr>
          <a:xfrm>
            <a:off x="1" y="174623"/>
            <a:ext cx="4952900" cy="2308324"/>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Garamond" panose="02020404030301010803" pitchFamily="18" charset="0"/>
                <a:ea typeface="+mn-ea"/>
                <a:cs typeface="Segoe UI Semilight" panose="020B0402040204020203" pitchFamily="34" charset="0"/>
              </a:defRPr>
            </a:lvl1pPr>
          </a:lstStyle>
          <a:p>
            <a:r>
              <a:rPr lang="en-US" sz="8200" dirty="0">
                <a:solidFill>
                  <a:schemeClr val="tx1"/>
                </a:solidFill>
                <a:latin typeface="+mn-lt"/>
                <a:cs typeface="Microsoft Sans Serif" panose="020B0604020202020204" pitchFamily="34" charset="0"/>
              </a:rPr>
              <a:t>Welcome!</a:t>
            </a:r>
          </a:p>
        </p:txBody>
      </p:sp>
      <p:sp>
        <p:nvSpPr>
          <p:cNvPr id="6" name="Title 1">
            <a:extLst>
              <a:ext uri="{FF2B5EF4-FFF2-40B4-BE49-F238E27FC236}">
                <a16:creationId xmlns:a16="http://schemas.microsoft.com/office/drawing/2014/main" id="{08E9AA54-6775-4068-9673-BD174FC0203C}"/>
              </a:ext>
            </a:extLst>
          </p:cNvPr>
          <p:cNvSpPr txBox="1">
            <a:spLocks/>
          </p:cNvSpPr>
          <p:nvPr/>
        </p:nvSpPr>
        <p:spPr>
          <a:xfrm>
            <a:off x="7239099" y="174623"/>
            <a:ext cx="4952900" cy="2308324"/>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Garamond" panose="02020404030301010803" pitchFamily="18" charset="0"/>
                <a:ea typeface="+mn-ea"/>
                <a:cs typeface="Segoe UI Semilight" panose="020B0402040204020203" pitchFamily="34" charset="0"/>
              </a:defRPr>
            </a:lvl1pPr>
          </a:lstStyle>
          <a:p>
            <a:r>
              <a:rPr lang="en-US" sz="8200" dirty="0">
                <a:solidFill>
                  <a:schemeClr val="tx1"/>
                </a:solidFill>
                <a:latin typeface="+mn-lt"/>
                <a:cs typeface="Microsoft Sans Serif" panose="020B0604020202020204" pitchFamily="34" charset="0"/>
              </a:rPr>
              <a:t>Bienvenido</a:t>
            </a:r>
            <a:r>
              <a:rPr lang="en-US" dirty="0">
                <a:solidFill>
                  <a:schemeClr val="tx1"/>
                </a:solidFill>
                <a:latin typeface="+mn-lt"/>
                <a:cs typeface="Microsoft Sans Serif" panose="020B0604020202020204" pitchFamily="34" charset="0"/>
              </a:rPr>
              <a:t>!</a:t>
            </a:r>
          </a:p>
        </p:txBody>
      </p:sp>
    </p:spTree>
    <p:extLst>
      <p:ext uri="{BB962C8B-B14F-4D97-AF65-F5344CB8AC3E}">
        <p14:creationId xmlns:p14="http://schemas.microsoft.com/office/powerpoint/2010/main" val="10355079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6217920"/>
            <a:ext cx="12192000" cy="640080"/>
          </a:xfrm>
          <a:prstGeom prst="rect">
            <a:avLst/>
          </a:prstGeom>
          <a:noFill/>
          <a:ln w="9525">
            <a:noFill/>
            <a:miter lim="800000"/>
            <a:headEnd/>
            <a:tailEnd/>
          </a:ln>
        </p:spPr>
        <p:txBody>
          <a:bodyPr vert="horz" wrap="square" lIns="85725" tIns="42863" rIns="85725" bIns="42863" numCol="1" anchor="ctr" anchorCtr="0" compatLnSpc="1">
            <a:prstTxWarp prst="textNoShape">
              <a:avLst/>
            </a:prstTxWarp>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57250"/>
            <a:r>
              <a:rPr lang="en-US" sz="4000" b="1" i="1" kern="0" dirty="0">
                <a:ln w="19050">
                  <a:solidFill>
                    <a:srgbClr val="317593"/>
                  </a:solidFill>
                  <a:prstDash val="solid"/>
                </a:ln>
                <a:solidFill>
                  <a:srgbClr val="FFC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Safe Environment</a:t>
            </a:r>
          </a:p>
        </p:txBody>
      </p:sp>
      <p:sp>
        <p:nvSpPr>
          <p:cNvPr id="10" name="TextBox 9">
            <a:extLst>
              <a:ext uri="{FF2B5EF4-FFF2-40B4-BE49-F238E27FC236}">
                <a16:creationId xmlns:a16="http://schemas.microsoft.com/office/drawing/2014/main" id="{4CC6A8B8-30A4-4A96-8E51-3BD755EF8A03}"/>
              </a:ext>
            </a:extLst>
          </p:cNvPr>
          <p:cNvSpPr txBox="1"/>
          <p:nvPr/>
        </p:nvSpPr>
        <p:spPr>
          <a:xfrm>
            <a:off x="0" y="0"/>
            <a:ext cx="12192000" cy="6617196"/>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Office of Youth Protection</a:t>
            </a:r>
            <a:endParaRPr lang="en-US" sz="2000"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Safe Environment Program</a:t>
            </a:r>
            <a:endParaRPr lang="en-US" sz="2000" dirty="0">
              <a:solidFill>
                <a:schemeClr val="bg1"/>
              </a:solidFill>
              <a:latin typeface="Arial" panose="020B0604020202020204" pitchFamily="34" charset="0"/>
              <a:cs typeface="Arial" panose="020B0604020202020204" pitchFamily="34" charset="0"/>
            </a:endParaRPr>
          </a:p>
          <a:p>
            <a:r>
              <a:rPr lang="en-US" sz="1700" dirty="0">
                <a:solidFill>
                  <a:schemeClr val="bg1"/>
                </a:solidFill>
                <a:latin typeface="Arial" panose="020B0604020202020204" pitchFamily="34" charset="0"/>
                <a:cs typeface="Arial" panose="020B0604020202020204" pitchFamily="34" charset="0"/>
              </a:rPr>
              <a:t>Our Safe Environment Program safeguards children and other vulnerable persons, assures members and their families that we maintain a safe environment, protects members from awkward situations, misunderstandings, and appearances of impropriety, builds trust with arch/dioceses and parishes, and protects the good name of the Knights of Columbus.</a:t>
            </a:r>
          </a:p>
          <a:p>
            <a:endParaRPr lang="en-US" sz="1700"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For Members in These Roles</a:t>
            </a:r>
          </a:p>
          <a:p>
            <a:r>
              <a:rPr lang="en-US" sz="2000" b="1" dirty="0">
                <a:solidFill>
                  <a:schemeClr val="bg1"/>
                </a:solidFill>
                <a:latin typeface="Arial" panose="020B0604020202020204" pitchFamily="34" charset="0"/>
                <a:cs typeface="Arial" panose="020B0604020202020204" pitchFamily="34" charset="0"/>
              </a:rPr>
              <a:t>Triggered from the Service Program Personal Report (Form #365)</a:t>
            </a:r>
            <a:endParaRPr lang="en-US" sz="2000" dirty="0">
              <a:solidFill>
                <a:schemeClr val="bg1"/>
              </a:solidFill>
              <a:latin typeface="Arial" panose="020B0604020202020204" pitchFamily="34" charset="0"/>
              <a:cs typeface="Arial" panose="020B0604020202020204" pitchFamily="34" charset="0"/>
            </a:endParaRPr>
          </a:p>
          <a:p>
            <a:r>
              <a:rPr lang="en-US" sz="1700" dirty="0">
                <a:solidFill>
                  <a:schemeClr val="bg1"/>
                </a:solidFill>
                <a:latin typeface="Arial" panose="020B0604020202020204" pitchFamily="34" charset="0"/>
                <a:cs typeface="Arial" panose="020B0604020202020204" pitchFamily="34" charset="0"/>
              </a:rPr>
              <a:t>Grand Knight - </a:t>
            </a:r>
            <a:r>
              <a:rPr lang="en-US" sz="1700" b="1" dirty="0">
                <a:solidFill>
                  <a:schemeClr val="bg1"/>
                </a:solidFill>
                <a:latin typeface="Arial" panose="020B0604020202020204" pitchFamily="34" charset="0"/>
                <a:cs typeface="Arial" panose="020B0604020202020204" pitchFamily="34" charset="0"/>
              </a:rPr>
              <a:t>Training</a:t>
            </a:r>
          </a:p>
          <a:p>
            <a:r>
              <a:rPr lang="en-US" sz="1700" dirty="0">
                <a:solidFill>
                  <a:schemeClr val="bg1"/>
                </a:solidFill>
                <a:latin typeface="Arial" panose="020B0604020202020204" pitchFamily="34" charset="0"/>
                <a:cs typeface="Arial" panose="020B0604020202020204" pitchFamily="34" charset="0"/>
              </a:rPr>
              <a:t>Program Director - </a:t>
            </a:r>
            <a:r>
              <a:rPr lang="en-US" sz="1700" b="1" dirty="0">
                <a:solidFill>
                  <a:schemeClr val="bg1"/>
                </a:solidFill>
                <a:latin typeface="Arial" panose="020B0604020202020204" pitchFamily="34" charset="0"/>
                <a:cs typeface="Arial" panose="020B0604020202020204" pitchFamily="34" charset="0"/>
              </a:rPr>
              <a:t>Training</a:t>
            </a:r>
          </a:p>
          <a:p>
            <a:r>
              <a:rPr lang="en-US" sz="1700" dirty="0">
                <a:solidFill>
                  <a:schemeClr val="bg1"/>
                </a:solidFill>
                <a:latin typeface="Arial" panose="020B0604020202020204" pitchFamily="34" charset="0"/>
                <a:cs typeface="Arial" panose="020B0604020202020204" pitchFamily="34" charset="0"/>
              </a:rPr>
              <a:t>Community Director – </a:t>
            </a:r>
            <a:r>
              <a:rPr lang="en-US" sz="1700" b="1" dirty="0">
                <a:solidFill>
                  <a:schemeClr val="bg1"/>
                </a:solidFill>
                <a:latin typeface="Arial" panose="020B0604020202020204" pitchFamily="34" charset="0"/>
                <a:cs typeface="Arial" panose="020B0604020202020204" pitchFamily="34" charset="0"/>
              </a:rPr>
              <a:t>Training</a:t>
            </a:r>
            <a:r>
              <a:rPr lang="en-US" sz="1700" dirty="0">
                <a:solidFill>
                  <a:schemeClr val="bg1"/>
                </a:solidFill>
                <a:latin typeface="Arial" panose="020B0604020202020204" pitchFamily="34" charset="0"/>
                <a:cs typeface="Arial" panose="020B0604020202020204" pitchFamily="34" charset="0"/>
              </a:rPr>
              <a:t> &amp; </a:t>
            </a:r>
            <a:r>
              <a:rPr lang="en-US" sz="1700" dirty="0">
                <a:solidFill>
                  <a:srgbClr val="FF0000"/>
                </a:solidFill>
                <a:latin typeface="Arial" panose="020B0604020202020204" pitchFamily="34" charset="0"/>
                <a:cs typeface="Arial" panose="020B0604020202020204" pitchFamily="34" charset="0"/>
              </a:rPr>
              <a:t>Background Check</a:t>
            </a:r>
          </a:p>
          <a:p>
            <a:r>
              <a:rPr lang="en-US" sz="1700" dirty="0">
                <a:solidFill>
                  <a:schemeClr val="bg1"/>
                </a:solidFill>
                <a:latin typeface="Arial" panose="020B0604020202020204" pitchFamily="34" charset="0"/>
                <a:cs typeface="Arial" panose="020B0604020202020204" pitchFamily="34" charset="0"/>
              </a:rPr>
              <a:t>Family Director – </a:t>
            </a:r>
            <a:r>
              <a:rPr lang="en-US" sz="1700" b="1" dirty="0">
                <a:solidFill>
                  <a:schemeClr val="bg1"/>
                </a:solidFill>
                <a:latin typeface="Arial" panose="020B0604020202020204" pitchFamily="34" charset="0"/>
                <a:cs typeface="Arial" panose="020B0604020202020204" pitchFamily="34" charset="0"/>
              </a:rPr>
              <a:t>Training</a:t>
            </a:r>
            <a:r>
              <a:rPr lang="en-US" sz="1700" dirty="0">
                <a:solidFill>
                  <a:schemeClr val="bg1"/>
                </a:solidFill>
                <a:latin typeface="Arial" panose="020B0604020202020204" pitchFamily="34" charset="0"/>
                <a:cs typeface="Arial" panose="020B0604020202020204" pitchFamily="34" charset="0"/>
              </a:rPr>
              <a:t> &amp; </a:t>
            </a:r>
            <a:r>
              <a:rPr lang="en-US" sz="1700" dirty="0">
                <a:solidFill>
                  <a:srgbClr val="FF0000"/>
                </a:solidFill>
                <a:latin typeface="Arial" panose="020B0604020202020204" pitchFamily="34" charset="0"/>
                <a:cs typeface="Arial" panose="020B0604020202020204" pitchFamily="34" charset="0"/>
              </a:rPr>
              <a:t>Background Check</a:t>
            </a:r>
          </a:p>
          <a:p>
            <a:r>
              <a:rPr lang="en-US" sz="1700" b="1" dirty="0">
                <a:solidFill>
                  <a:srgbClr val="FFFF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https://armatus2.praesidiuminc.com/armatusUser/login</a:t>
            </a:r>
            <a:endParaRPr lang="en-US" sz="1700" b="1" dirty="0">
              <a:solidFill>
                <a:schemeClr val="bg1"/>
              </a:solidFill>
              <a:latin typeface="Arial" panose="020B0604020202020204" pitchFamily="34" charset="0"/>
              <a:cs typeface="Arial" panose="020B0604020202020204" pitchFamily="34" charset="0"/>
            </a:endParaRPr>
          </a:p>
          <a:p>
            <a:r>
              <a:rPr lang="en-US" sz="1700" dirty="0">
                <a:solidFill>
                  <a:schemeClr val="bg1"/>
                </a:solidFill>
                <a:latin typeface="Arial" panose="020B0604020202020204" pitchFamily="34" charset="0"/>
                <a:cs typeface="Arial" panose="020B0604020202020204" pitchFamily="34" charset="0"/>
              </a:rPr>
              <a:t> </a:t>
            </a:r>
          </a:p>
          <a:p>
            <a:r>
              <a:rPr lang="en-US" sz="2000" b="1" dirty="0">
                <a:solidFill>
                  <a:schemeClr val="bg1"/>
                </a:solidFill>
                <a:latin typeface="Arial" panose="020B0604020202020204" pitchFamily="34" charset="0"/>
                <a:cs typeface="Arial" panose="020B0604020202020204" pitchFamily="34" charset="0"/>
              </a:rPr>
              <a:t>For All Other Members</a:t>
            </a:r>
            <a:endParaRPr lang="en-US" sz="2000" dirty="0">
              <a:solidFill>
                <a:schemeClr val="bg1"/>
              </a:solidFill>
              <a:latin typeface="Arial" panose="020B0604020202020204" pitchFamily="34" charset="0"/>
              <a:cs typeface="Arial" panose="020B0604020202020204" pitchFamily="34" charset="0"/>
            </a:endParaRPr>
          </a:p>
          <a:p>
            <a:r>
              <a:rPr lang="en-US" sz="1700" dirty="0">
                <a:solidFill>
                  <a:schemeClr val="bg1"/>
                </a:solidFill>
                <a:latin typeface="Arial" panose="020B0604020202020204" pitchFamily="34" charset="0"/>
                <a:cs typeface="Arial" panose="020B0604020202020204" pitchFamily="34" charset="0"/>
              </a:rPr>
              <a:t>Members not listed on the other button, are encouraged to take the training as well by pressing the blue button. </a:t>
            </a:r>
          </a:p>
          <a:p>
            <a:r>
              <a:rPr lang="en-US" sz="1700" dirty="0">
                <a:solidFill>
                  <a:schemeClr val="bg1"/>
                </a:solidFill>
                <a:latin typeface="Arial" panose="020B0604020202020204" pitchFamily="34" charset="0"/>
                <a:cs typeface="Arial" panose="020B0604020202020204" pitchFamily="34" charset="0"/>
              </a:rPr>
              <a:t>The Registration Code is </a:t>
            </a:r>
            <a:r>
              <a:rPr lang="en-US" sz="1700" b="1" dirty="0" err="1">
                <a:solidFill>
                  <a:srgbClr val="FF0000"/>
                </a:solidFill>
                <a:latin typeface="Arial" panose="020B0604020202020204" pitchFamily="34" charset="0"/>
                <a:cs typeface="Arial" panose="020B0604020202020204" pitchFamily="34" charset="0"/>
              </a:rPr>
              <a:t>kofcsafe</a:t>
            </a:r>
            <a:r>
              <a:rPr lang="en-US" sz="1700" dirty="0">
                <a:solidFill>
                  <a:schemeClr val="bg1"/>
                </a:solidFill>
                <a:latin typeface="Arial" panose="020B0604020202020204" pitchFamily="34" charset="0"/>
                <a:cs typeface="Arial" panose="020B0604020202020204" pitchFamily="34" charset="0"/>
              </a:rPr>
              <a:t>. </a:t>
            </a:r>
          </a:p>
          <a:p>
            <a:r>
              <a:rPr lang="en-US" sz="1700" b="1" dirty="0">
                <a:solidFill>
                  <a:srgbClr val="FFFF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http://praesidiuminc.com/enroll</a:t>
            </a:r>
            <a:endParaRPr lang="en-US" sz="1700" b="1" dirty="0">
              <a:solidFill>
                <a:srgbClr val="FFFF00"/>
              </a:solidFill>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  </a:t>
            </a:r>
          </a:p>
          <a:p>
            <a:r>
              <a:rPr lang="en-US" sz="1700" dirty="0">
                <a:solidFill>
                  <a:schemeClr val="bg1"/>
                </a:solidFill>
                <a:latin typeface="Arial" panose="020B0604020202020204" pitchFamily="34" charset="0"/>
                <a:cs typeface="Arial" panose="020B0604020202020204" pitchFamily="34" charset="0"/>
              </a:rPr>
              <a:t>Anyone suspecting abuse should (1) report suspected abuse to law enforcement; (2) notify the local diocese of the suspected abuse; and (3) notify the Knights of Columbus of the suspected abuse at </a:t>
            </a:r>
            <a:r>
              <a:rPr lang="en-US" sz="1700" b="1" dirty="0">
                <a:solidFill>
                  <a:schemeClr val="bg1"/>
                </a:solidFill>
                <a:latin typeface="Arial" panose="020B0604020202020204" pitchFamily="34" charset="0"/>
                <a:cs typeface="Arial" panose="020B0604020202020204" pitchFamily="34" charset="0"/>
              </a:rPr>
              <a:t>1-844-KOFC-SAFE (1-844-563-2723)</a:t>
            </a:r>
          </a:p>
          <a:p>
            <a:r>
              <a:rPr lang="en-US" sz="1700" dirty="0">
                <a:latin typeface="Arial" panose="020B0604020202020204" pitchFamily="34" charset="0"/>
                <a:cs typeface="Arial" panose="020B0604020202020204" pitchFamily="34" charset="0"/>
              </a:rPr>
              <a:t> </a:t>
            </a:r>
          </a:p>
          <a:p>
            <a:r>
              <a:rPr lang="en-US" sz="1700" dirty="0">
                <a:latin typeface="Arial" panose="020B0604020202020204" pitchFamily="34" charset="0"/>
                <a:cs typeface="Arial" panose="020B0604020202020204" pitchFamily="34" charset="0"/>
              </a:rPr>
              <a:t>From </a:t>
            </a:r>
            <a:r>
              <a:rPr lang="en-US" sz="1700" dirty="0">
                <a:solidFill>
                  <a:srgbClr val="FFFF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http://www.kofc.org/un/en/members/programs/youth-activities/safe-environment-program.html</a:t>
            </a:r>
            <a:endParaRPr lang="en-US" sz="17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0958441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A13F7314-6B95-4BD9-A41B-17325F38EB5F}"/>
              </a:ext>
            </a:extLst>
          </p:cNvPr>
          <p:cNvGraphicFramePr>
            <a:graphicFrameLocks noGrp="1"/>
          </p:cNvGraphicFramePr>
          <p:nvPr>
            <p:extLst>
              <p:ext uri="{D42A27DB-BD31-4B8C-83A1-F6EECF244321}">
                <p14:modId xmlns:p14="http://schemas.microsoft.com/office/powerpoint/2010/main" val="4055617747"/>
              </p:ext>
            </p:extLst>
          </p:nvPr>
        </p:nvGraphicFramePr>
        <p:xfrm>
          <a:off x="838200" y="4834227"/>
          <a:ext cx="10515599" cy="1847616"/>
        </p:xfrm>
        <a:graphic>
          <a:graphicData uri="http://schemas.openxmlformats.org/drawingml/2006/table">
            <a:tbl>
              <a:tblPr>
                <a:tableStyleId>{5C22544A-7EE6-4342-B048-85BDC9FD1C3A}</a:tableStyleId>
              </a:tblPr>
              <a:tblGrid>
                <a:gridCol w="455460">
                  <a:extLst>
                    <a:ext uri="{9D8B030D-6E8A-4147-A177-3AD203B41FA5}">
                      <a16:colId xmlns:a16="http://schemas.microsoft.com/office/drawing/2014/main" val="3385139295"/>
                    </a:ext>
                  </a:extLst>
                </a:gridCol>
                <a:gridCol w="517009">
                  <a:extLst>
                    <a:ext uri="{9D8B030D-6E8A-4147-A177-3AD203B41FA5}">
                      <a16:colId xmlns:a16="http://schemas.microsoft.com/office/drawing/2014/main" val="3807127888"/>
                    </a:ext>
                  </a:extLst>
                </a:gridCol>
                <a:gridCol w="1292523">
                  <a:extLst>
                    <a:ext uri="{9D8B030D-6E8A-4147-A177-3AD203B41FA5}">
                      <a16:colId xmlns:a16="http://schemas.microsoft.com/office/drawing/2014/main" val="2876763284"/>
                    </a:ext>
                  </a:extLst>
                </a:gridCol>
                <a:gridCol w="1723365">
                  <a:extLst>
                    <a:ext uri="{9D8B030D-6E8A-4147-A177-3AD203B41FA5}">
                      <a16:colId xmlns:a16="http://schemas.microsoft.com/office/drawing/2014/main" val="1485427856"/>
                    </a:ext>
                  </a:extLst>
                </a:gridCol>
                <a:gridCol w="618564">
                  <a:extLst>
                    <a:ext uri="{9D8B030D-6E8A-4147-A177-3AD203B41FA5}">
                      <a16:colId xmlns:a16="http://schemas.microsoft.com/office/drawing/2014/main" val="3364000858"/>
                    </a:ext>
                  </a:extLst>
                </a:gridCol>
                <a:gridCol w="655494">
                  <a:extLst>
                    <a:ext uri="{9D8B030D-6E8A-4147-A177-3AD203B41FA5}">
                      <a16:colId xmlns:a16="http://schemas.microsoft.com/office/drawing/2014/main" val="756377436"/>
                    </a:ext>
                  </a:extLst>
                </a:gridCol>
                <a:gridCol w="129252">
                  <a:extLst>
                    <a:ext uri="{9D8B030D-6E8A-4147-A177-3AD203B41FA5}">
                      <a16:colId xmlns:a16="http://schemas.microsoft.com/office/drawing/2014/main" val="1597122767"/>
                    </a:ext>
                  </a:extLst>
                </a:gridCol>
                <a:gridCol w="910921">
                  <a:extLst>
                    <a:ext uri="{9D8B030D-6E8A-4147-A177-3AD203B41FA5}">
                      <a16:colId xmlns:a16="http://schemas.microsoft.com/office/drawing/2014/main" val="231536723"/>
                    </a:ext>
                  </a:extLst>
                </a:gridCol>
                <a:gridCol w="507777">
                  <a:extLst>
                    <a:ext uri="{9D8B030D-6E8A-4147-A177-3AD203B41FA5}">
                      <a16:colId xmlns:a16="http://schemas.microsoft.com/office/drawing/2014/main" val="564627540"/>
                    </a:ext>
                  </a:extLst>
                </a:gridCol>
                <a:gridCol w="286202">
                  <a:extLst>
                    <a:ext uri="{9D8B030D-6E8A-4147-A177-3AD203B41FA5}">
                      <a16:colId xmlns:a16="http://schemas.microsoft.com/office/drawing/2014/main" val="1679403155"/>
                    </a:ext>
                  </a:extLst>
                </a:gridCol>
                <a:gridCol w="763205">
                  <a:extLst>
                    <a:ext uri="{9D8B030D-6E8A-4147-A177-3AD203B41FA5}">
                      <a16:colId xmlns:a16="http://schemas.microsoft.com/office/drawing/2014/main" val="1151336417"/>
                    </a:ext>
                  </a:extLst>
                </a:gridCol>
                <a:gridCol w="304666">
                  <a:extLst>
                    <a:ext uri="{9D8B030D-6E8A-4147-A177-3AD203B41FA5}">
                      <a16:colId xmlns:a16="http://schemas.microsoft.com/office/drawing/2014/main" val="4281650091"/>
                    </a:ext>
                  </a:extLst>
                </a:gridCol>
                <a:gridCol w="615487">
                  <a:extLst>
                    <a:ext uri="{9D8B030D-6E8A-4147-A177-3AD203B41FA5}">
                      <a16:colId xmlns:a16="http://schemas.microsoft.com/office/drawing/2014/main" val="4255230357"/>
                    </a:ext>
                  </a:extLst>
                </a:gridCol>
                <a:gridCol w="800133">
                  <a:extLst>
                    <a:ext uri="{9D8B030D-6E8A-4147-A177-3AD203B41FA5}">
                      <a16:colId xmlns:a16="http://schemas.microsoft.com/office/drawing/2014/main" val="2871275719"/>
                    </a:ext>
                  </a:extLst>
                </a:gridCol>
                <a:gridCol w="935541">
                  <a:extLst>
                    <a:ext uri="{9D8B030D-6E8A-4147-A177-3AD203B41FA5}">
                      <a16:colId xmlns:a16="http://schemas.microsoft.com/office/drawing/2014/main" val="3804811317"/>
                    </a:ext>
                  </a:extLst>
                </a:gridCol>
              </a:tblGrid>
              <a:tr h="369400">
                <a:tc gridSpan="15">
                  <a:txBody>
                    <a:bodyPr/>
                    <a:lstStyle/>
                    <a:p>
                      <a:pPr algn="ctr" fontAlgn="t"/>
                      <a:r>
                        <a:rPr lang="en-US" sz="1700" u="none" strike="noStrike" dirty="0">
                          <a:effectLst/>
                        </a:rPr>
                        <a:t>Idaho District 5 - Safe Environment Member Status</a:t>
                      </a:r>
                      <a:endParaRPr lang="en-US" sz="1700" b="0" i="0" u="none" strike="noStrike" dirty="0">
                        <a:solidFill>
                          <a:srgbClr val="000000"/>
                        </a:solidFill>
                        <a:effectLst/>
                        <a:latin typeface="sansserif"/>
                      </a:endParaRPr>
                    </a:p>
                  </a:txBody>
                  <a:tcPr marL="9235" marR="9235" marT="9235"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9851757"/>
                  </a:ext>
                </a:extLst>
              </a:tr>
              <a:tr h="247498">
                <a:tc>
                  <a:txBody>
                    <a:bodyPr/>
                    <a:lstStyle/>
                    <a:p>
                      <a:pPr algn="l" fontAlgn="t"/>
                      <a:endParaRPr lang="en-US" sz="1000" b="0" i="0" u="none" strike="noStrike" dirty="0">
                        <a:solidFill>
                          <a:srgbClr val="000000"/>
                        </a:solidFill>
                        <a:effectLst/>
                        <a:latin typeface="sansserif"/>
                      </a:endParaRPr>
                    </a:p>
                  </a:txBody>
                  <a:tcPr marL="9235" marR="9235" marT="9235" marB="0">
                    <a:solidFill>
                      <a:schemeClr val="bg1"/>
                    </a:solidFill>
                  </a:tcPr>
                </a:tc>
                <a:tc>
                  <a:txBody>
                    <a:bodyPr/>
                    <a:lstStyle/>
                    <a:p>
                      <a:pPr algn="l" fontAlgn="t"/>
                      <a:endParaRPr lang="en-US" sz="1000" b="0" i="0" u="none" strike="noStrike">
                        <a:solidFill>
                          <a:srgbClr val="000000"/>
                        </a:solidFill>
                        <a:effectLst/>
                        <a:latin typeface="sansserif"/>
                      </a:endParaRPr>
                    </a:p>
                  </a:txBody>
                  <a:tcPr marL="9235" marR="9235" marT="9235" marB="0">
                    <a:solidFill>
                      <a:schemeClr val="bg1"/>
                    </a:solidFill>
                  </a:tcPr>
                </a:tc>
                <a:tc>
                  <a:txBody>
                    <a:bodyPr/>
                    <a:lstStyle/>
                    <a:p>
                      <a:pPr algn="l" fontAlgn="t"/>
                      <a:endParaRPr lang="en-US" sz="1000" b="0" i="0" u="none" strike="noStrike">
                        <a:solidFill>
                          <a:srgbClr val="000000"/>
                        </a:solidFill>
                        <a:effectLst/>
                        <a:latin typeface="sansserif"/>
                      </a:endParaRPr>
                    </a:p>
                  </a:txBody>
                  <a:tcPr marL="9235" marR="9235" marT="9235" marB="0">
                    <a:solidFill>
                      <a:schemeClr val="bg1"/>
                    </a:solidFill>
                  </a:tcPr>
                </a:tc>
                <a:tc>
                  <a:txBody>
                    <a:bodyPr/>
                    <a:lstStyle/>
                    <a:p>
                      <a:pPr algn="l" fontAlgn="t"/>
                      <a:endParaRPr lang="en-US" sz="1000" b="0" i="0" u="none" strike="noStrike">
                        <a:solidFill>
                          <a:srgbClr val="000000"/>
                        </a:solidFill>
                        <a:effectLst/>
                        <a:latin typeface="sansserif"/>
                      </a:endParaRPr>
                    </a:p>
                  </a:txBody>
                  <a:tcPr marL="9235" marR="9235" marT="9235" marB="0">
                    <a:solidFill>
                      <a:schemeClr val="bg1"/>
                    </a:solidFill>
                  </a:tcPr>
                </a:tc>
                <a:tc>
                  <a:txBody>
                    <a:bodyPr/>
                    <a:lstStyle/>
                    <a:p>
                      <a:pPr algn="l" fontAlgn="t"/>
                      <a:endParaRPr lang="en-US" sz="1000" b="0" i="0" u="none" strike="noStrike">
                        <a:solidFill>
                          <a:srgbClr val="000000"/>
                        </a:solidFill>
                        <a:effectLst/>
                        <a:latin typeface="sansserif"/>
                      </a:endParaRPr>
                    </a:p>
                  </a:txBody>
                  <a:tcPr marL="9235" marR="9235" marT="9235" marB="0">
                    <a:solidFill>
                      <a:schemeClr val="bg1"/>
                    </a:solidFill>
                  </a:tcPr>
                </a:tc>
                <a:tc>
                  <a:txBody>
                    <a:bodyPr/>
                    <a:lstStyle/>
                    <a:p>
                      <a:pPr algn="l" fontAlgn="t"/>
                      <a:endParaRPr lang="en-US" sz="1000" b="0" i="0" u="none" strike="noStrike" dirty="0">
                        <a:solidFill>
                          <a:srgbClr val="000000"/>
                        </a:solidFill>
                        <a:effectLst/>
                        <a:latin typeface="sansserif"/>
                      </a:endParaRPr>
                    </a:p>
                  </a:txBody>
                  <a:tcPr marL="9235" marR="9235" marT="9235" marB="0">
                    <a:solidFill>
                      <a:schemeClr val="bg1"/>
                    </a:solidFill>
                  </a:tcPr>
                </a:tc>
                <a:tc gridSpan="3">
                  <a:txBody>
                    <a:bodyPr/>
                    <a:lstStyle/>
                    <a:p>
                      <a:pPr algn="l" fontAlgn="b"/>
                      <a:r>
                        <a:rPr lang="en-US" sz="1200" u="none" strike="noStrike">
                          <a:effectLst/>
                        </a:rPr>
                        <a:t>Report As Of Date:</a:t>
                      </a:r>
                      <a:endParaRPr lang="en-US" sz="1200" b="1" i="0" u="none" strike="noStrike">
                        <a:solidFill>
                          <a:srgbClr val="000000"/>
                        </a:solidFill>
                        <a:effectLst/>
                        <a:latin typeface="sansserif"/>
                      </a:endParaRPr>
                    </a:p>
                  </a:txBody>
                  <a:tcPr marL="9235" marR="9235" marT="9235" marB="0" anchor="b">
                    <a:solidFill>
                      <a:schemeClr val="bg1"/>
                    </a:solidFill>
                  </a:tcPr>
                </a:tc>
                <a:tc hMerge="1">
                  <a:txBody>
                    <a:bodyPr/>
                    <a:lstStyle/>
                    <a:p>
                      <a:endParaRPr lang="en-US"/>
                    </a:p>
                  </a:txBody>
                  <a:tcPr/>
                </a:tc>
                <a:tc hMerge="1">
                  <a:txBody>
                    <a:bodyPr/>
                    <a:lstStyle/>
                    <a:p>
                      <a:endParaRPr lang="en-US"/>
                    </a:p>
                  </a:txBody>
                  <a:tcPr/>
                </a:tc>
                <a:tc gridSpan="3">
                  <a:txBody>
                    <a:bodyPr/>
                    <a:lstStyle/>
                    <a:p>
                      <a:pPr algn="l" fontAlgn="b"/>
                      <a:r>
                        <a:rPr lang="en-US" sz="1200" u="none" strike="noStrike" dirty="0">
                          <a:effectLst/>
                        </a:rPr>
                        <a:t>07/23/2020</a:t>
                      </a:r>
                      <a:endParaRPr lang="en-US" sz="1200" b="1" i="0" u="none" strike="noStrike" dirty="0">
                        <a:solidFill>
                          <a:srgbClr val="000000"/>
                        </a:solidFill>
                        <a:effectLst/>
                        <a:latin typeface="sansserif"/>
                      </a:endParaRPr>
                    </a:p>
                  </a:txBody>
                  <a:tcPr marL="9235" marR="9235" marT="9235"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solidFill>
                          <a:srgbClr val="000000"/>
                        </a:solidFill>
                        <a:effectLst/>
                        <a:latin typeface="sansserif"/>
                      </a:endParaRPr>
                    </a:p>
                  </a:txBody>
                  <a:tcPr marL="9235" marR="9235" marT="9235" marB="0">
                    <a:solidFill>
                      <a:schemeClr val="bg1"/>
                    </a:solidFill>
                  </a:tcPr>
                </a:tc>
                <a:tc>
                  <a:txBody>
                    <a:bodyPr/>
                    <a:lstStyle/>
                    <a:p>
                      <a:pPr algn="l" fontAlgn="t"/>
                      <a:endParaRPr lang="en-US" sz="1000" b="0" i="0" u="none" strike="noStrike">
                        <a:solidFill>
                          <a:srgbClr val="000000"/>
                        </a:solidFill>
                        <a:effectLst/>
                        <a:latin typeface="sansserif"/>
                      </a:endParaRPr>
                    </a:p>
                  </a:txBody>
                  <a:tcPr marL="9235" marR="9235" marT="9235" marB="0">
                    <a:solidFill>
                      <a:schemeClr val="bg1"/>
                    </a:solidFill>
                  </a:tcPr>
                </a:tc>
                <a:tc>
                  <a:txBody>
                    <a:bodyPr/>
                    <a:lstStyle/>
                    <a:p>
                      <a:pPr algn="l" fontAlgn="t"/>
                      <a:endParaRPr lang="en-US" sz="1000" b="0" i="0" u="none" strike="noStrike">
                        <a:solidFill>
                          <a:srgbClr val="000000"/>
                        </a:solidFill>
                        <a:effectLst/>
                        <a:latin typeface="sansserif"/>
                      </a:endParaRPr>
                    </a:p>
                  </a:txBody>
                  <a:tcPr marL="9235" marR="9235" marT="9235" marB="0">
                    <a:solidFill>
                      <a:schemeClr val="bg1"/>
                    </a:solidFill>
                  </a:tcPr>
                </a:tc>
                <a:extLst>
                  <a:ext uri="{0D108BD9-81ED-4DB2-BD59-A6C34878D82A}">
                    <a16:rowId xmlns:a16="http://schemas.microsoft.com/office/drawing/2014/main" val="641105437"/>
                  </a:ext>
                </a:extLst>
              </a:tr>
              <a:tr h="491918">
                <a:tc>
                  <a:txBody>
                    <a:bodyPr/>
                    <a:lstStyle/>
                    <a:p>
                      <a:pPr algn="ctr" fontAlgn="t"/>
                      <a:r>
                        <a:rPr lang="en-US" sz="800" u="none" strike="noStrike">
                          <a:effectLst/>
                        </a:rPr>
                        <a:t>Unit Number</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ctr" fontAlgn="t"/>
                      <a:r>
                        <a:rPr lang="en-US" sz="800" u="none" strike="noStrike">
                          <a:effectLst/>
                        </a:rPr>
                        <a:t>Member Number</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ctr" fontAlgn="t"/>
                      <a:r>
                        <a:rPr lang="en-US" sz="800" u="none" strike="noStrike">
                          <a:effectLst/>
                        </a:rPr>
                        <a:t>Role</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ctr" fontAlgn="t"/>
                      <a:r>
                        <a:rPr lang="en-US" sz="800" u="none" strike="noStrike">
                          <a:effectLst/>
                        </a:rPr>
                        <a:t>Name</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ctr" fontAlgn="t"/>
                      <a:r>
                        <a:rPr lang="en-US" sz="800" u="none" strike="noStrike">
                          <a:effectLst/>
                        </a:rPr>
                        <a:t>Training Program Type</a:t>
                      </a:r>
                      <a:endParaRPr lang="en-US" sz="800" b="0" i="0" u="none" strike="noStrike">
                        <a:solidFill>
                          <a:srgbClr val="000000"/>
                        </a:solidFill>
                        <a:effectLst/>
                        <a:latin typeface="sansserif"/>
                      </a:endParaRPr>
                    </a:p>
                  </a:txBody>
                  <a:tcPr marL="9235" marR="9235" marT="9235" marB="0">
                    <a:solidFill>
                      <a:schemeClr val="bg1"/>
                    </a:solidFill>
                  </a:tcPr>
                </a:tc>
                <a:tc gridSpan="2">
                  <a:txBody>
                    <a:bodyPr/>
                    <a:lstStyle/>
                    <a:p>
                      <a:pPr algn="ctr" fontAlgn="t"/>
                      <a:r>
                        <a:rPr lang="en-US" sz="800" u="none" strike="noStrike" dirty="0">
                          <a:effectLst/>
                        </a:rPr>
                        <a:t>Training Program Start Date</a:t>
                      </a:r>
                      <a:endParaRPr lang="en-US" sz="800" b="0" i="0" u="none" strike="noStrike" dirty="0">
                        <a:solidFill>
                          <a:srgbClr val="000000"/>
                        </a:solidFill>
                        <a:effectLst/>
                        <a:latin typeface="sansserif"/>
                      </a:endParaRPr>
                    </a:p>
                  </a:txBody>
                  <a:tcPr marL="9235" marR="9235" marT="9235" marB="0">
                    <a:solidFill>
                      <a:schemeClr val="bg1"/>
                    </a:solidFill>
                  </a:tcPr>
                </a:tc>
                <a:tc hMerge="1">
                  <a:txBody>
                    <a:bodyPr/>
                    <a:lstStyle/>
                    <a:p>
                      <a:endParaRPr lang="en-US"/>
                    </a:p>
                  </a:txBody>
                  <a:tcPr/>
                </a:tc>
                <a:tc>
                  <a:txBody>
                    <a:bodyPr/>
                    <a:lstStyle/>
                    <a:p>
                      <a:pPr algn="ctr" fontAlgn="t"/>
                      <a:r>
                        <a:rPr lang="en-US" sz="800" u="none" strike="noStrike" dirty="0">
                          <a:effectLst/>
                        </a:rPr>
                        <a:t>Training Due By/Compliance</a:t>
                      </a:r>
                      <a:endParaRPr lang="en-US" sz="800" b="0" i="0" u="none" strike="noStrike" dirty="0">
                        <a:solidFill>
                          <a:srgbClr val="000000"/>
                        </a:solidFill>
                        <a:effectLst/>
                        <a:latin typeface="sansserif"/>
                      </a:endParaRPr>
                    </a:p>
                  </a:txBody>
                  <a:tcPr marL="9235" marR="9235" marT="9235" marB="0">
                    <a:solidFill>
                      <a:schemeClr val="bg1"/>
                    </a:solidFill>
                  </a:tcPr>
                </a:tc>
                <a:tc gridSpan="2">
                  <a:txBody>
                    <a:bodyPr/>
                    <a:lstStyle/>
                    <a:p>
                      <a:pPr algn="ctr" fontAlgn="t"/>
                      <a:r>
                        <a:rPr lang="en-US" sz="800" u="none" strike="noStrike">
                          <a:effectLst/>
                        </a:rPr>
                        <a:t>Re-training Eligibility Date</a:t>
                      </a:r>
                      <a:endParaRPr lang="en-US" sz="800" b="0" i="0" u="none" strike="noStrike">
                        <a:solidFill>
                          <a:srgbClr val="000000"/>
                        </a:solidFill>
                        <a:effectLst/>
                        <a:latin typeface="sansserif"/>
                      </a:endParaRPr>
                    </a:p>
                  </a:txBody>
                  <a:tcPr marL="9235" marR="9235" marT="9235" marB="0">
                    <a:solidFill>
                      <a:schemeClr val="bg1"/>
                    </a:solidFill>
                  </a:tcPr>
                </a:tc>
                <a:tc hMerge="1">
                  <a:txBody>
                    <a:bodyPr/>
                    <a:lstStyle/>
                    <a:p>
                      <a:endParaRPr lang="en-US"/>
                    </a:p>
                  </a:txBody>
                  <a:tcPr/>
                </a:tc>
                <a:tc>
                  <a:txBody>
                    <a:bodyPr/>
                    <a:lstStyle/>
                    <a:p>
                      <a:pPr algn="ctr" fontAlgn="t"/>
                      <a:r>
                        <a:rPr lang="en-US" sz="800" u="none" strike="noStrike">
                          <a:effectLst/>
                        </a:rPr>
                        <a:t>Background Check Start Date</a:t>
                      </a:r>
                      <a:endParaRPr lang="en-US" sz="800" b="0" i="0" u="none" strike="noStrike">
                        <a:solidFill>
                          <a:srgbClr val="000000"/>
                        </a:solidFill>
                        <a:effectLst/>
                        <a:latin typeface="sansserif"/>
                      </a:endParaRPr>
                    </a:p>
                  </a:txBody>
                  <a:tcPr marL="9235" marR="9235" marT="9235" marB="0">
                    <a:solidFill>
                      <a:schemeClr val="bg1"/>
                    </a:solidFill>
                  </a:tcPr>
                </a:tc>
                <a:tc gridSpan="2">
                  <a:txBody>
                    <a:bodyPr/>
                    <a:lstStyle/>
                    <a:p>
                      <a:pPr algn="ctr" fontAlgn="t"/>
                      <a:r>
                        <a:rPr lang="en-US" sz="800" u="none" strike="noStrike" dirty="0">
                          <a:effectLst/>
                        </a:rPr>
                        <a:t>Background Check Due By/Compliance</a:t>
                      </a:r>
                      <a:endParaRPr lang="en-US" sz="800" b="0" i="0" u="none" strike="noStrike" dirty="0">
                        <a:solidFill>
                          <a:srgbClr val="000000"/>
                        </a:solidFill>
                        <a:effectLst/>
                        <a:latin typeface="sansserif"/>
                      </a:endParaRPr>
                    </a:p>
                  </a:txBody>
                  <a:tcPr marL="9235" marR="9235" marT="9235" marB="0">
                    <a:solidFill>
                      <a:schemeClr val="bg1"/>
                    </a:solidFill>
                  </a:tcPr>
                </a:tc>
                <a:tc hMerge="1">
                  <a:txBody>
                    <a:bodyPr/>
                    <a:lstStyle/>
                    <a:p>
                      <a:endParaRPr lang="en-US"/>
                    </a:p>
                  </a:txBody>
                  <a:tcPr/>
                </a:tc>
                <a:tc>
                  <a:txBody>
                    <a:bodyPr/>
                    <a:lstStyle/>
                    <a:p>
                      <a:pPr algn="ctr" fontAlgn="t"/>
                      <a:r>
                        <a:rPr lang="en-US" sz="800" u="none" strike="noStrike">
                          <a:effectLst/>
                        </a:rPr>
                        <a:t>Re-screening Eligibility Date</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ctr" fontAlgn="t"/>
                      <a:r>
                        <a:rPr lang="en-US" sz="800" u="none" strike="noStrike">
                          <a:effectLst/>
                        </a:rPr>
                        <a:t>Member Status</a:t>
                      </a:r>
                      <a:endParaRPr lang="en-US" sz="800" b="0" i="0" u="none" strike="noStrike">
                        <a:solidFill>
                          <a:srgbClr val="000000"/>
                        </a:solidFill>
                        <a:effectLst/>
                        <a:latin typeface="sansserif"/>
                      </a:endParaRPr>
                    </a:p>
                  </a:txBody>
                  <a:tcPr marL="9235" marR="9235" marT="9235" marB="0">
                    <a:solidFill>
                      <a:schemeClr val="bg1"/>
                    </a:solidFill>
                  </a:tcPr>
                </a:tc>
                <a:extLst>
                  <a:ext uri="{0D108BD9-81ED-4DB2-BD59-A6C34878D82A}">
                    <a16:rowId xmlns:a16="http://schemas.microsoft.com/office/drawing/2014/main" val="2973414700"/>
                  </a:ext>
                </a:extLst>
              </a:tr>
              <a:tr h="184700">
                <a:tc>
                  <a:txBody>
                    <a:bodyPr/>
                    <a:lstStyle/>
                    <a:p>
                      <a:pPr algn="l" fontAlgn="t"/>
                      <a:r>
                        <a:rPr lang="en-US" sz="800" u="none" strike="noStrike">
                          <a:effectLst/>
                        </a:rPr>
                        <a:t>11548</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l" fontAlgn="t"/>
                      <a:r>
                        <a:rPr lang="en-US" sz="800" u="none" strike="noStrike">
                          <a:effectLst/>
                        </a:rPr>
                        <a:t>4457560</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l" fontAlgn="t"/>
                      <a:r>
                        <a:rPr lang="en-US" sz="800" u="none" strike="noStrike">
                          <a:effectLst/>
                        </a:rPr>
                        <a:t>Family Director (519)</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l" fontAlgn="t"/>
                      <a:r>
                        <a:rPr lang="en-US" sz="800" u="none" strike="noStrike" dirty="0">
                          <a:effectLst/>
                        </a:rPr>
                        <a:t>DENNIS R SHAUL</a:t>
                      </a:r>
                      <a:endParaRPr lang="en-US" sz="800" b="0" i="0" u="none" strike="noStrike" dirty="0">
                        <a:solidFill>
                          <a:srgbClr val="000000"/>
                        </a:solidFill>
                        <a:effectLst/>
                        <a:latin typeface="sansserif"/>
                      </a:endParaRPr>
                    </a:p>
                  </a:txBody>
                  <a:tcPr marL="9235" marR="9235" marT="9235" marB="0">
                    <a:solidFill>
                      <a:schemeClr val="bg1"/>
                    </a:solidFill>
                  </a:tcPr>
                </a:tc>
                <a:tc>
                  <a:txBody>
                    <a:bodyPr/>
                    <a:lstStyle/>
                    <a:p>
                      <a:pPr algn="l" fontAlgn="t"/>
                      <a:r>
                        <a:rPr lang="en-US" sz="800" u="none" strike="noStrike">
                          <a:effectLst/>
                        </a:rPr>
                        <a:t>Initial</a:t>
                      </a:r>
                      <a:endParaRPr lang="en-US" sz="800" b="0" i="0" u="none" strike="noStrike">
                        <a:solidFill>
                          <a:srgbClr val="000000"/>
                        </a:solidFill>
                        <a:effectLst/>
                        <a:latin typeface="sansserif"/>
                      </a:endParaRPr>
                    </a:p>
                  </a:txBody>
                  <a:tcPr marL="9235" marR="9235" marT="9235" marB="0">
                    <a:solidFill>
                      <a:schemeClr val="bg1"/>
                    </a:solidFill>
                  </a:tcPr>
                </a:tc>
                <a:tc gridSpan="2">
                  <a:txBody>
                    <a:bodyPr/>
                    <a:lstStyle/>
                    <a:p>
                      <a:pPr algn="l" fontAlgn="t"/>
                      <a:r>
                        <a:rPr lang="en-US" sz="800" u="none" strike="noStrike">
                          <a:effectLst/>
                        </a:rPr>
                        <a:t>2020-07-24</a:t>
                      </a:r>
                      <a:endParaRPr lang="en-US" sz="800" b="0" i="0" u="none" strike="noStrike">
                        <a:solidFill>
                          <a:srgbClr val="000000"/>
                        </a:solidFill>
                        <a:effectLst/>
                        <a:latin typeface="sansserif"/>
                      </a:endParaRPr>
                    </a:p>
                  </a:txBody>
                  <a:tcPr marL="9235" marR="9235" marT="9235" marB="0">
                    <a:solidFill>
                      <a:schemeClr val="bg1"/>
                    </a:solidFill>
                  </a:tcPr>
                </a:tc>
                <a:tc hMerge="1">
                  <a:txBody>
                    <a:bodyPr/>
                    <a:lstStyle/>
                    <a:p>
                      <a:endParaRPr lang="en-US"/>
                    </a:p>
                  </a:txBody>
                  <a:tcPr/>
                </a:tc>
                <a:tc>
                  <a:txBody>
                    <a:bodyPr/>
                    <a:lstStyle/>
                    <a:p>
                      <a:pPr algn="l" fontAlgn="t"/>
                      <a:r>
                        <a:rPr lang="en-US" sz="800" u="none" strike="noStrike">
                          <a:effectLst/>
                        </a:rPr>
                        <a:t>Compliant</a:t>
                      </a:r>
                      <a:endParaRPr lang="en-US" sz="800" b="0" i="0" u="none" strike="noStrike">
                        <a:solidFill>
                          <a:srgbClr val="000000"/>
                        </a:solidFill>
                        <a:effectLst/>
                        <a:latin typeface="sansserif"/>
                      </a:endParaRPr>
                    </a:p>
                  </a:txBody>
                  <a:tcPr marL="9235" marR="9235" marT="9235" marB="0">
                    <a:solidFill>
                      <a:schemeClr val="bg1"/>
                    </a:solidFill>
                  </a:tcPr>
                </a:tc>
                <a:tc gridSpan="2">
                  <a:txBody>
                    <a:bodyPr/>
                    <a:lstStyle/>
                    <a:p>
                      <a:pPr algn="l" fontAlgn="t"/>
                      <a:r>
                        <a:rPr lang="en-US" sz="800" u="none" strike="noStrike">
                          <a:effectLst/>
                        </a:rPr>
                        <a:t>2021-12-11</a:t>
                      </a:r>
                      <a:endParaRPr lang="en-US" sz="800" b="0" i="0" u="none" strike="noStrike">
                        <a:solidFill>
                          <a:srgbClr val="000000"/>
                        </a:solidFill>
                        <a:effectLst/>
                        <a:latin typeface="sansserif"/>
                      </a:endParaRPr>
                    </a:p>
                  </a:txBody>
                  <a:tcPr marL="9235" marR="9235" marT="9235" marB="0">
                    <a:solidFill>
                      <a:schemeClr val="bg1"/>
                    </a:solidFill>
                  </a:tcPr>
                </a:tc>
                <a:tc hMerge="1">
                  <a:txBody>
                    <a:bodyPr/>
                    <a:lstStyle/>
                    <a:p>
                      <a:endParaRPr lang="en-US"/>
                    </a:p>
                  </a:txBody>
                  <a:tcPr/>
                </a:tc>
                <a:tc>
                  <a:txBody>
                    <a:bodyPr/>
                    <a:lstStyle/>
                    <a:p>
                      <a:pPr algn="l" fontAlgn="t"/>
                      <a:r>
                        <a:rPr lang="en-US" sz="800" u="none" strike="noStrike">
                          <a:effectLst/>
                        </a:rPr>
                        <a:t>2018-08-06</a:t>
                      </a:r>
                      <a:endParaRPr lang="en-US" sz="800" b="0" i="0" u="none" strike="noStrike">
                        <a:solidFill>
                          <a:srgbClr val="000000"/>
                        </a:solidFill>
                        <a:effectLst/>
                        <a:latin typeface="sansserif"/>
                      </a:endParaRPr>
                    </a:p>
                  </a:txBody>
                  <a:tcPr marL="9235" marR="9235" marT="9235" marB="0">
                    <a:solidFill>
                      <a:schemeClr val="bg1"/>
                    </a:solidFill>
                  </a:tcPr>
                </a:tc>
                <a:tc gridSpan="2">
                  <a:txBody>
                    <a:bodyPr/>
                    <a:lstStyle/>
                    <a:p>
                      <a:pPr algn="l" fontAlgn="t"/>
                      <a:r>
                        <a:rPr lang="en-US" sz="800" u="none" strike="noStrike">
                          <a:effectLst/>
                        </a:rPr>
                        <a:t>Compliant</a:t>
                      </a:r>
                      <a:endParaRPr lang="en-US" sz="800" b="0" i="0" u="none" strike="noStrike">
                        <a:solidFill>
                          <a:srgbClr val="000000"/>
                        </a:solidFill>
                        <a:effectLst/>
                        <a:latin typeface="sansserif"/>
                      </a:endParaRPr>
                    </a:p>
                  </a:txBody>
                  <a:tcPr marL="9235" marR="9235" marT="9235" marB="0">
                    <a:solidFill>
                      <a:schemeClr val="bg1"/>
                    </a:solidFill>
                  </a:tcPr>
                </a:tc>
                <a:tc hMerge="1">
                  <a:txBody>
                    <a:bodyPr/>
                    <a:lstStyle/>
                    <a:p>
                      <a:endParaRPr lang="en-US"/>
                    </a:p>
                  </a:txBody>
                  <a:tcPr/>
                </a:tc>
                <a:tc>
                  <a:txBody>
                    <a:bodyPr/>
                    <a:lstStyle/>
                    <a:p>
                      <a:pPr algn="l" fontAlgn="t"/>
                      <a:r>
                        <a:rPr lang="en-US" sz="800" u="none" strike="noStrike">
                          <a:effectLst/>
                        </a:rPr>
                        <a:t>2021-09-10</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l" fontAlgn="t"/>
                      <a:r>
                        <a:rPr lang="en-US" sz="800" u="none" strike="noStrike">
                          <a:effectLst/>
                        </a:rPr>
                        <a:t>Compliant</a:t>
                      </a:r>
                      <a:endParaRPr lang="en-US" sz="800" b="0" i="0" u="none" strike="noStrike">
                        <a:solidFill>
                          <a:srgbClr val="000000"/>
                        </a:solidFill>
                        <a:effectLst/>
                        <a:latin typeface="sansserif"/>
                      </a:endParaRPr>
                    </a:p>
                  </a:txBody>
                  <a:tcPr marL="9235" marR="9235" marT="9235" marB="0">
                    <a:solidFill>
                      <a:schemeClr val="bg1"/>
                    </a:solidFill>
                  </a:tcPr>
                </a:tc>
                <a:extLst>
                  <a:ext uri="{0D108BD9-81ED-4DB2-BD59-A6C34878D82A}">
                    <a16:rowId xmlns:a16="http://schemas.microsoft.com/office/drawing/2014/main" val="3525274114"/>
                  </a:ext>
                </a:extLst>
              </a:tr>
              <a:tr h="184700">
                <a:tc>
                  <a:txBody>
                    <a:bodyPr/>
                    <a:lstStyle/>
                    <a:p>
                      <a:pPr algn="l" fontAlgn="t"/>
                      <a:r>
                        <a:rPr lang="en-US" sz="800" u="none" strike="noStrike">
                          <a:effectLst/>
                        </a:rPr>
                        <a:t>11548</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l" fontAlgn="t"/>
                      <a:r>
                        <a:rPr lang="en-US" sz="800" u="none" strike="noStrike">
                          <a:effectLst/>
                        </a:rPr>
                        <a:t>4712082</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l" fontAlgn="t"/>
                      <a:r>
                        <a:rPr lang="en-US" sz="800" u="none" strike="noStrike">
                          <a:effectLst/>
                        </a:rPr>
                        <a:t>Grand Knight (501)</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l" fontAlgn="t"/>
                      <a:r>
                        <a:rPr lang="en-US" sz="800" u="none" strike="noStrike">
                          <a:effectLst/>
                        </a:rPr>
                        <a:t>SCOTT A HOLMAN</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l" fontAlgn="t"/>
                      <a:r>
                        <a:rPr lang="en-US" sz="800" u="none" strike="noStrike">
                          <a:effectLst/>
                        </a:rPr>
                        <a:t>Initial</a:t>
                      </a:r>
                      <a:endParaRPr lang="en-US" sz="800" b="0" i="0" u="none" strike="noStrike">
                        <a:solidFill>
                          <a:srgbClr val="000000"/>
                        </a:solidFill>
                        <a:effectLst/>
                        <a:latin typeface="sansserif"/>
                      </a:endParaRPr>
                    </a:p>
                  </a:txBody>
                  <a:tcPr marL="9235" marR="9235" marT="9235" marB="0">
                    <a:solidFill>
                      <a:schemeClr val="bg1"/>
                    </a:solidFill>
                  </a:tcPr>
                </a:tc>
                <a:tc gridSpan="2">
                  <a:txBody>
                    <a:bodyPr/>
                    <a:lstStyle/>
                    <a:p>
                      <a:pPr algn="l" fontAlgn="t"/>
                      <a:r>
                        <a:rPr lang="en-US" sz="800" u="none" strike="noStrike">
                          <a:effectLst/>
                        </a:rPr>
                        <a:t>2020-07-17</a:t>
                      </a:r>
                      <a:endParaRPr lang="en-US" sz="800" b="0" i="0" u="none" strike="noStrike">
                        <a:solidFill>
                          <a:srgbClr val="000000"/>
                        </a:solidFill>
                        <a:effectLst/>
                        <a:latin typeface="sansserif"/>
                      </a:endParaRPr>
                    </a:p>
                  </a:txBody>
                  <a:tcPr marL="9235" marR="9235" marT="9235" marB="0">
                    <a:solidFill>
                      <a:schemeClr val="bg1"/>
                    </a:solidFill>
                  </a:tcPr>
                </a:tc>
                <a:tc hMerge="1">
                  <a:txBody>
                    <a:bodyPr/>
                    <a:lstStyle/>
                    <a:p>
                      <a:endParaRPr lang="en-US"/>
                    </a:p>
                  </a:txBody>
                  <a:tcPr/>
                </a:tc>
                <a:tc>
                  <a:txBody>
                    <a:bodyPr/>
                    <a:lstStyle/>
                    <a:p>
                      <a:pPr algn="l" fontAlgn="t"/>
                      <a:r>
                        <a:rPr lang="en-US" sz="800" u="none" strike="noStrike">
                          <a:effectLst/>
                        </a:rPr>
                        <a:t>Compliant</a:t>
                      </a:r>
                      <a:endParaRPr lang="en-US" sz="800" b="0" i="0" u="none" strike="noStrike">
                        <a:solidFill>
                          <a:srgbClr val="000000"/>
                        </a:solidFill>
                        <a:effectLst/>
                        <a:latin typeface="sansserif"/>
                      </a:endParaRPr>
                    </a:p>
                  </a:txBody>
                  <a:tcPr marL="9235" marR="9235" marT="9235" marB="0">
                    <a:solidFill>
                      <a:schemeClr val="bg1"/>
                    </a:solidFill>
                  </a:tcPr>
                </a:tc>
                <a:tc gridSpan="2">
                  <a:txBody>
                    <a:bodyPr/>
                    <a:lstStyle/>
                    <a:p>
                      <a:pPr algn="l" fontAlgn="t"/>
                      <a:r>
                        <a:rPr lang="en-US" sz="800" u="none" strike="noStrike">
                          <a:effectLst/>
                        </a:rPr>
                        <a:t>2022-08-11</a:t>
                      </a:r>
                      <a:endParaRPr lang="en-US" sz="800" b="0" i="0" u="none" strike="noStrike">
                        <a:solidFill>
                          <a:srgbClr val="000000"/>
                        </a:solidFill>
                        <a:effectLst/>
                        <a:latin typeface="sansserif"/>
                      </a:endParaRPr>
                    </a:p>
                  </a:txBody>
                  <a:tcPr marL="9235" marR="9235" marT="9235" marB="0">
                    <a:solidFill>
                      <a:schemeClr val="bg1"/>
                    </a:solidFill>
                  </a:tcPr>
                </a:tc>
                <a:tc hMerge="1">
                  <a:txBody>
                    <a:bodyPr/>
                    <a:lstStyle/>
                    <a:p>
                      <a:endParaRPr lang="en-US"/>
                    </a:p>
                  </a:txBody>
                  <a:tcPr/>
                </a:tc>
                <a:tc>
                  <a:txBody>
                    <a:bodyPr/>
                    <a:lstStyle/>
                    <a:p>
                      <a:pPr algn="l" fontAlgn="t"/>
                      <a:r>
                        <a:rPr lang="en-US" sz="800" u="none" strike="noStrike">
                          <a:effectLst/>
                        </a:rPr>
                        <a:t>n/a</a:t>
                      </a:r>
                      <a:endParaRPr lang="en-US" sz="800" b="0" i="0" u="none" strike="noStrike">
                        <a:solidFill>
                          <a:srgbClr val="000000"/>
                        </a:solidFill>
                        <a:effectLst/>
                        <a:latin typeface="sansserif"/>
                      </a:endParaRPr>
                    </a:p>
                  </a:txBody>
                  <a:tcPr marL="9235" marR="9235" marT="9235" marB="0">
                    <a:solidFill>
                      <a:schemeClr val="bg1"/>
                    </a:solidFill>
                  </a:tcPr>
                </a:tc>
                <a:tc gridSpan="2">
                  <a:txBody>
                    <a:bodyPr/>
                    <a:lstStyle/>
                    <a:p>
                      <a:pPr algn="l" fontAlgn="t"/>
                      <a:r>
                        <a:rPr lang="en-US" sz="800" u="none" strike="noStrike">
                          <a:effectLst/>
                        </a:rPr>
                        <a:t>n/a</a:t>
                      </a:r>
                      <a:endParaRPr lang="en-US" sz="800" b="0" i="0" u="none" strike="noStrike">
                        <a:solidFill>
                          <a:srgbClr val="000000"/>
                        </a:solidFill>
                        <a:effectLst/>
                        <a:latin typeface="sansserif"/>
                      </a:endParaRPr>
                    </a:p>
                  </a:txBody>
                  <a:tcPr marL="9235" marR="9235" marT="9235" marB="0">
                    <a:solidFill>
                      <a:schemeClr val="bg1"/>
                    </a:solidFill>
                  </a:tcPr>
                </a:tc>
                <a:tc hMerge="1">
                  <a:txBody>
                    <a:bodyPr/>
                    <a:lstStyle/>
                    <a:p>
                      <a:endParaRPr lang="en-US"/>
                    </a:p>
                  </a:txBody>
                  <a:tcPr/>
                </a:tc>
                <a:tc>
                  <a:txBody>
                    <a:bodyPr/>
                    <a:lstStyle/>
                    <a:p>
                      <a:pPr algn="l" fontAlgn="t"/>
                      <a:r>
                        <a:rPr lang="en-US" sz="800" u="none" strike="noStrike">
                          <a:effectLst/>
                        </a:rPr>
                        <a:t> </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l" fontAlgn="t"/>
                      <a:r>
                        <a:rPr lang="en-US" sz="800" u="none" strike="noStrike">
                          <a:effectLst/>
                        </a:rPr>
                        <a:t>Compliant</a:t>
                      </a:r>
                      <a:endParaRPr lang="en-US" sz="800" b="0" i="0" u="none" strike="noStrike">
                        <a:solidFill>
                          <a:srgbClr val="000000"/>
                        </a:solidFill>
                        <a:effectLst/>
                        <a:latin typeface="sansserif"/>
                      </a:endParaRPr>
                    </a:p>
                  </a:txBody>
                  <a:tcPr marL="9235" marR="9235" marT="9235" marB="0">
                    <a:solidFill>
                      <a:schemeClr val="bg1"/>
                    </a:solidFill>
                  </a:tcPr>
                </a:tc>
                <a:extLst>
                  <a:ext uri="{0D108BD9-81ED-4DB2-BD59-A6C34878D82A}">
                    <a16:rowId xmlns:a16="http://schemas.microsoft.com/office/drawing/2014/main" val="1675942294"/>
                  </a:ext>
                </a:extLst>
              </a:tr>
              <a:tr h="184700">
                <a:tc>
                  <a:txBody>
                    <a:bodyPr/>
                    <a:lstStyle/>
                    <a:p>
                      <a:pPr algn="l" fontAlgn="t"/>
                      <a:r>
                        <a:rPr lang="en-US" sz="800" u="none" strike="noStrike">
                          <a:effectLst/>
                        </a:rPr>
                        <a:t>11548</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l" fontAlgn="t"/>
                      <a:r>
                        <a:rPr lang="en-US" sz="800" u="none" strike="noStrike">
                          <a:effectLst/>
                        </a:rPr>
                        <a:t>5062857</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l" fontAlgn="t"/>
                      <a:r>
                        <a:rPr lang="en-US" sz="800" u="none" strike="noStrike">
                          <a:effectLst/>
                        </a:rPr>
                        <a:t>Program Director (511)</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l" fontAlgn="t"/>
                      <a:r>
                        <a:rPr lang="en-US" sz="800" u="none" strike="noStrike">
                          <a:effectLst/>
                        </a:rPr>
                        <a:t>DAVID J CEREGHINO</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l" fontAlgn="t"/>
                      <a:r>
                        <a:rPr lang="en-US" sz="800" u="none" strike="noStrike">
                          <a:effectLst/>
                        </a:rPr>
                        <a:t>Initial</a:t>
                      </a:r>
                      <a:endParaRPr lang="en-US" sz="800" b="0" i="0" u="none" strike="noStrike">
                        <a:solidFill>
                          <a:srgbClr val="000000"/>
                        </a:solidFill>
                        <a:effectLst/>
                        <a:latin typeface="sansserif"/>
                      </a:endParaRPr>
                    </a:p>
                  </a:txBody>
                  <a:tcPr marL="9235" marR="9235" marT="9235" marB="0">
                    <a:solidFill>
                      <a:schemeClr val="bg1"/>
                    </a:solidFill>
                  </a:tcPr>
                </a:tc>
                <a:tc gridSpan="2">
                  <a:txBody>
                    <a:bodyPr/>
                    <a:lstStyle/>
                    <a:p>
                      <a:pPr algn="l" fontAlgn="t"/>
                      <a:r>
                        <a:rPr lang="en-US" sz="800" u="none" strike="noStrike">
                          <a:effectLst/>
                        </a:rPr>
                        <a:t>2020-07-24</a:t>
                      </a:r>
                      <a:endParaRPr lang="en-US" sz="800" b="0" i="0" u="none" strike="noStrike">
                        <a:solidFill>
                          <a:srgbClr val="000000"/>
                        </a:solidFill>
                        <a:effectLst/>
                        <a:latin typeface="sansserif"/>
                      </a:endParaRPr>
                    </a:p>
                  </a:txBody>
                  <a:tcPr marL="9235" marR="9235" marT="9235" marB="0">
                    <a:solidFill>
                      <a:schemeClr val="bg1"/>
                    </a:solidFill>
                  </a:tcPr>
                </a:tc>
                <a:tc hMerge="1">
                  <a:txBody>
                    <a:bodyPr/>
                    <a:lstStyle/>
                    <a:p>
                      <a:endParaRPr lang="en-US"/>
                    </a:p>
                  </a:txBody>
                  <a:tcPr/>
                </a:tc>
                <a:tc>
                  <a:txBody>
                    <a:bodyPr/>
                    <a:lstStyle/>
                    <a:p>
                      <a:pPr algn="l" fontAlgn="t"/>
                      <a:r>
                        <a:rPr lang="en-US" sz="800" u="none" strike="noStrike">
                          <a:effectLst/>
                        </a:rPr>
                        <a:t>2020-09-11</a:t>
                      </a:r>
                      <a:endParaRPr lang="en-US" sz="800" b="0" i="0" u="none" strike="noStrike">
                        <a:solidFill>
                          <a:srgbClr val="000000"/>
                        </a:solidFill>
                        <a:effectLst/>
                        <a:latin typeface="sansserif"/>
                      </a:endParaRPr>
                    </a:p>
                  </a:txBody>
                  <a:tcPr marL="9235" marR="9235" marT="9235" marB="0">
                    <a:solidFill>
                      <a:schemeClr val="bg1"/>
                    </a:solidFill>
                  </a:tcPr>
                </a:tc>
                <a:tc gridSpan="2">
                  <a:txBody>
                    <a:bodyPr/>
                    <a:lstStyle/>
                    <a:p>
                      <a:pPr algn="l" fontAlgn="t"/>
                      <a:r>
                        <a:rPr lang="en-US" sz="800" u="none" strike="noStrike">
                          <a:effectLst/>
                        </a:rPr>
                        <a:t> </a:t>
                      </a:r>
                      <a:endParaRPr lang="en-US" sz="800" b="0" i="0" u="none" strike="noStrike">
                        <a:solidFill>
                          <a:srgbClr val="000000"/>
                        </a:solidFill>
                        <a:effectLst/>
                        <a:latin typeface="sansserif"/>
                      </a:endParaRPr>
                    </a:p>
                  </a:txBody>
                  <a:tcPr marL="9235" marR="9235" marT="9235" marB="0">
                    <a:solidFill>
                      <a:schemeClr val="bg1"/>
                    </a:solidFill>
                  </a:tcPr>
                </a:tc>
                <a:tc hMerge="1">
                  <a:txBody>
                    <a:bodyPr/>
                    <a:lstStyle/>
                    <a:p>
                      <a:endParaRPr lang="en-US"/>
                    </a:p>
                  </a:txBody>
                  <a:tcPr/>
                </a:tc>
                <a:tc>
                  <a:txBody>
                    <a:bodyPr/>
                    <a:lstStyle/>
                    <a:p>
                      <a:pPr algn="l" fontAlgn="t"/>
                      <a:r>
                        <a:rPr lang="en-US" sz="800" u="none" strike="noStrike">
                          <a:effectLst/>
                        </a:rPr>
                        <a:t>n/a</a:t>
                      </a:r>
                      <a:endParaRPr lang="en-US" sz="800" b="0" i="0" u="none" strike="noStrike">
                        <a:solidFill>
                          <a:srgbClr val="000000"/>
                        </a:solidFill>
                        <a:effectLst/>
                        <a:latin typeface="sansserif"/>
                      </a:endParaRPr>
                    </a:p>
                  </a:txBody>
                  <a:tcPr marL="9235" marR="9235" marT="9235" marB="0">
                    <a:solidFill>
                      <a:schemeClr val="bg1"/>
                    </a:solidFill>
                  </a:tcPr>
                </a:tc>
                <a:tc gridSpan="2">
                  <a:txBody>
                    <a:bodyPr/>
                    <a:lstStyle/>
                    <a:p>
                      <a:pPr algn="l" fontAlgn="t"/>
                      <a:r>
                        <a:rPr lang="en-US" sz="800" u="none" strike="noStrike">
                          <a:effectLst/>
                        </a:rPr>
                        <a:t>n/a</a:t>
                      </a:r>
                      <a:endParaRPr lang="en-US" sz="800" b="0" i="0" u="none" strike="noStrike">
                        <a:solidFill>
                          <a:srgbClr val="000000"/>
                        </a:solidFill>
                        <a:effectLst/>
                        <a:latin typeface="sansserif"/>
                      </a:endParaRPr>
                    </a:p>
                  </a:txBody>
                  <a:tcPr marL="9235" marR="9235" marT="9235" marB="0">
                    <a:solidFill>
                      <a:schemeClr val="bg1"/>
                    </a:solidFill>
                  </a:tcPr>
                </a:tc>
                <a:tc hMerge="1">
                  <a:txBody>
                    <a:bodyPr/>
                    <a:lstStyle/>
                    <a:p>
                      <a:endParaRPr lang="en-US"/>
                    </a:p>
                  </a:txBody>
                  <a:tcPr/>
                </a:tc>
                <a:tc>
                  <a:txBody>
                    <a:bodyPr/>
                    <a:lstStyle/>
                    <a:p>
                      <a:pPr algn="l" fontAlgn="t"/>
                      <a:r>
                        <a:rPr lang="en-US" sz="800" u="none" strike="noStrike">
                          <a:effectLst/>
                        </a:rPr>
                        <a:t> </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l" fontAlgn="t"/>
                      <a:r>
                        <a:rPr lang="en-US" sz="800" u="none" strike="noStrike">
                          <a:effectLst/>
                        </a:rPr>
                        <a:t>Pending</a:t>
                      </a:r>
                      <a:endParaRPr lang="en-US" sz="800" b="0" i="0" u="none" strike="noStrike">
                        <a:solidFill>
                          <a:srgbClr val="000000"/>
                        </a:solidFill>
                        <a:effectLst/>
                        <a:latin typeface="sansserif"/>
                      </a:endParaRPr>
                    </a:p>
                  </a:txBody>
                  <a:tcPr marL="9235" marR="9235" marT="9235" marB="0">
                    <a:solidFill>
                      <a:schemeClr val="bg1"/>
                    </a:solidFill>
                  </a:tcPr>
                </a:tc>
                <a:extLst>
                  <a:ext uri="{0D108BD9-81ED-4DB2-BD59-A6C34878D82A}">
                    <a16:rowId xmlns:a16="http://schemas.microsoft.com/office/drawing/2014/main" val="3833681917"/>
                  </a:ext>
                </a:extLst>
              </a:tr>
              <a:tr h="184700">
                <a:tc>
                  <a:txBody>
                    <a:bodyPr/>
                    <a:lstStyle/>
                    <a:p>
                      <a:pPr algn="l" fontAlgn="t"/>
                      <a:r>
                        <a:rPr lang="en-US" sz="800" u="none" strike="noStrike">
                          <a:effectLst/>
                        </a:rPr>
                        <a:t>17059</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l" fontAlgn="t"/>
                      <a:r>
                        <a:rPr lang="en-US" sz="800" u="none" strike="noStrike">
                          <a:effectLst/>
                        </a:rPr>
                        <a:t>4412030</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l" fontAlgn="t"/>
                      <a:r>
                        <a:rPr lang="en-US" sz="800" u="none" strike="noStrike">
                          <a:effectLst/>
                        </a:rPr>
                        <a:t>Grand Knight (501)</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l" fontAlgn="t"/>
                      <a:r>
                        <a:rPr lang="en-US" sz="800" u="none" strike="noStrike">
                          <a:effectLst/>
                        </a:rPr>
                        <a:t>TRAVIS D WINGO</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l" fontAlgn="t"/>
                      <a:r>
                        <a:rPr lang="en-US" sz="800" u="none" strike="noStrike">
                          <a:effectLst/>
                        </a:rPr>
                        <a:t>Initial</a:t>
                      </a:r>
                      <a:endParaRPr lang="en-US" sz="800" b="0" i="0" u="none" strike="noStrike">
                        <a:solidFill>
                          <a:srgbClr val="000000"/>
                        </a:solidFill>
                        <a:effectLst/>
                        <a:latin typeface="sansserif"/>
                      </a:endParaRPr>
                    </a:p>
                  </a:txBody>
                  <a:tcPr marL="9235" marR="9235" marT="9235" marB="0">
                    <a:solidFill>
                      <a:schemeClr val="bg1"/>
                    </a:solidFill>
                  </a:tcPr>
                </a:tc>
                <a:tc gridSpan="2">
                  <a:txBody>
                    <a:bodyPr/>
                    <a:lstStyle/>
                    <a:p>
                      <a:pPr algn="l" fontAlgn="t"/>
                      <a:r>
                        <a:rPr lang="en-US" sz="800" u="none" strike="noStrike">
                          <a:effectLst/>
                        </a:rPr>
                        <a:t>2020-07-17</a:t>
                      </a:r>
                      <a:endParaRPr lang="en-US" sz="800" b="0" i="0" u="none" strike="noStrike">
                        <a:solidFill>
                          <a:srgbClr val="000000"/>
                        </a:solidFill>
                        <a:effectLst/>
                        <a:latin typeface="sansserif"/>
                      </a:endParaRPr>
                    </a:p>
                  </a:txBody>
                  <a:tcPr marL="9235" marR="9235" marT="9235" marB="0">
                    <a:solidFill>
                      <a:schemeClr val="bg1"/>
                    </a:solidFill>
                  </a:tcPr>
                </a:tc>
                <a:tc hMerge="1">
                  <a:txBody>
                    <a:bodyPr/>
                    <a:lstStyle/>
                    <a:p>
                      <a:endParaRPr lang="en-US"/>
                    </a:p>
                  </a:txBody>
                  <a:tcPr/>
                </a:tc>
                <a:tc>
                  <a:txBody>
                    <a:bodyPr/>
                    <a:lstStyle/>
                    <a:p>
                      <a:pPr algn="l" fontAlgn="t"/>
                      <a:r>
                        <a:rPr lang="en-US" sz="800" u="none" strike="noStrike">
                          <a:effectLst/>
                        </a:rPr>
                        <a:t>Compliant</a:t>
                      </a:r>
                      <a:endParaRPr lang="en-US" sz="800" b="0" i="0" u="none" strike="noStrike">
                        <a:solidFill>
                          <a:srgbClr val="000000"/>
                        </a:solidFill>
                        <a:effectLst/>
                        <a:latin typeface="sansserif"/>
                      </a:endParaRPr>
                    </a:p>
                  </a:txBody>
                  <a:tcPr marL="9235" marR="9235" marT="9235" marB="0">
                    <a:solidFill>
                      <a:schemeClr val="bg1"/>
                    </a:solidFill>
                  </a:tcPr>
                </a:tc>
                <a:tc gridSpan="2">
                  <a:txBody>
                    <a:bodyPr/>
                    <a:lstStyle/>
                    <a:p>
                      <a:pPr algn="l" fontAlgn="t"/>
                      <a:r>
                        <a:rPr lang="en-US" sz="800" u="none" strike="noStrike">
                          <a:effectLst/>
                        </a:rPr>
                        <a:t>2021-10-31</a:t>
                      </a:r>
                      <a:endParaRPr lang="en-US" sz="800" b="0" i="0" u="none" strike="noStrike">
                        <a:solidFill>
                          <a:srgbClr val="000000"/>
                        </a:solidFill>
                        <a:effectLst/>
                        <a:latin typeface="sansserif"/>
                      </a:endParaRPr>
                    </a:p>
                  </a:txBody>
                  <a:tcPr marL="9235" marR="9235" marT="9235" marB="0">
                    <a:solidFill>
                      <a:schemeClr val="bg1"/>
                    </a:solidFill>
                  </a:tcPr>
                </a:tc>
                <a:tc hMerge="1">
                  <a:txBody>
                    <a:bodyPr/>
                    <a:lstStyle/>
                    <a:p>
                      <a:endParaRPr lang="en-US"/>
                    </a:p>
                  </a:txBody>
                  <a:tcPr/>
                </a:tc>
                <a:tc>
                  <a:txBody>
                    <a:bodyPr/>
                    <a:lstStyle/>
                    <a:p>
                      <a:pPr algn="l" fontAlgn="t"/>
                      <a:r>
                        <a:rPr lang="en-US" sz="800" u="none" strike="noStrike">
                          <a:effectLst/>
                        </a:rPr>
                        <a:t>n/a</a:t>
                      </a:r>
                      <a:endParaRPr lang="en-US" sz="800" b="0" i="0" u="none" strike="noStrike">
                        <a:solidFill>
                          <a:srgbClr val="000000"/>
                        </a:solidFill>
                        <a:effectLst/>
                        <a:latin typeface="sansserif"/>
                      </a:endParaRPr>
                    </a:p>
                  </a:txBody>
                  <a:tcPr marL="9235" marR="9235" marT="9235" marB="0">
                    <a:solidFill>
                      <a:schemeClr val="bg1"/>
                    </a:solidFill>
                  </a:tcPr>
                </a:tc>
                <a:tc gridSpan="2">
                  <a:txBody>
                    <a:bodyPr/>
                    <a:lstStyle/>
                    <a:p>
                      <a:pPr algn="l" fontAlgn="t"/>
                      <a:r>
                        <a:rPr lang="en-US" sz="800" u="none" strike="noStrike">
                          <a:effectLst/>
                        </a:rPr>
                        <a:t>n/a</a:t>
                      </a:r>
                      <a:endParaRPr lang="en-US" sz="800" b="0" i="0" u="none" strike="noStrike">
                        <a:solidFill>
                          <a:srgbClr val="000000"/>
                        </a:solidFill>
                        <a:effectLst/>
                        <a:latin typeface="sansserif"/>
                      </a:endParaRPr>
                    </a:p>
                  </a:txBody>
                  <a:tcPr marL="9235" marR="9235" marT="9235" marB="0">
                    <a:solidFill>
                      <a:schemeClr val="bg1"/>
                    </a:solidFill>
                  </a:tcPr>
                </a:tc>
                <a:tc hMerge="1">
                  <a:txBody>
                    <a:bodyPr/>
                    <a:lstStyle/>
                    <a:p>
                      <a:endParaRPr lang="en-US"/>
                    </a:p>
                  </a:txBody>
                  <a:tcPr/>
                </a:tc>
                <a:tc>
                  <a:txBody>
                    <a:bodyPr/>
                    <a:lstStyle/>
                    <a:p>
                      <a:pPr algn="l" fontAlgn="t"/>
                      <a:r>
                        <a:rPr lang="en-US" sz="800" u="none" strike="noStrike">
                          <a:effectLst/>
                        </a:rPr>
                        <a:t> </a:t>
                      </a:r>
                      <a:endParaRPr lang="en-US" sz="800" b="0" i="0" u="none" strike="noStrike">
                        <a:solidFill>
                          <a:srgbClr val="000000"/>
                        </a:solidFill>
                        <a:effectLst/>
                        <a:latin typeface="sansserif"/>
                      </a:endParaRPr>
                    </a:p>
                  </a:txBody>
                  <a:tcPr marL="9235" marR="9235" marT="9235" marB="0">
                    <a:solidFill>
                      <a:schemeClr val="bg1"/>
                    </a:solidFill>
                  </a:tcPr>
                </a:tc>
                <a:tc>
                  <a:txBody>
                    <a:bodyPr/>
                    <a:lstStyle/>
                    <a:p>
                      <a:pPr algn="l" fontAlgn="t"/>
                      <a:r>
                        <a:rPr lang="en-US" sz="800" u="none" strike="noStrike" dirty="0">
                          <a:effectLst/>
                        </a:rPr>
                        <a:t>Compliant</a:t>
                      </a:r>
                      <a:endParaRPr lang="en-US" sz="800" b="0" i="0" u="none" strike="noStrike" dirty="0">
                        <a:solidFill>
                          <a:srgbClr val="000000"/>
                        </a:solidFill>
                        <a:effectLst/>
                        <a:latin typeface="sansserif"/>
                      </a:endParaRPr>
                    </a:p>
                  </a:txBody>
                  <a:tcPr marL="9235" marR="9235" marT="9235" marB="0">
                    <a:solidFill>
                      <a:schemeClr val="bg1"/>
                    </a:solidFill>
                  </a:tcPr>
                </a:tc>
                <a:extLst>
                  <a:ext uri="{0D108BD9-81ED-4DB2-BD59-A6C34878D82A}">
                    <a16:rowId xmlns:a16="http://schemas.microsoft.com/office/drawing/2014/main" val="647565636"/>
                  </a:ext>
                </a:extLst>
              </a:tr>
            </a:tbl>
          </a:graphicData>
        </a:graphic>
      </p:graphicFrame>
      <p:sp>
        <p:nvSpPr>
          <p:cNvPr id="11" name="Rectangle 10">
            <a:extLst>
              <a:ext uri="{FF2B5EF4-FFF2-40B4-BE49-F238E27FC236}">
                <a16:creationId xmlns:a16="http://schemas.microsoft.com/office/drawing/2014/main" id="{50960521-336A-4B86-BB9A-DD96AA133744}"/>
              </a:ext>
            </a:extLst>
          </p:cNvPr>
          <p:cNvSpPr/>
          <p:nvPr/>
        </p:nvSpPr>
        <p:spPr>
          <a:xfrm>
            <a:off x="838200" y="176157"/>
            <a:ext cx="10515599" cy="1569660"/>
          </a:xfrm>
          <a:prstGeom prst="rect">
            <a:avLst/>
          </a:prstGeom>
        </p:spPr>
        <p:txBody>
          <a:bodyPr wrap="square">
            <a:spAutoFit/>
          </a:bodyPr>
          <a:lstStyle/>
          <a:p>
            <a:pPr algn="ctr"/>
            <a:r>
              <a:rPr lang="en-US" sz="2400" b="1" dirty="0">
                <a:solidFill>
                  <a:schemeClr val="bg1"/>
                </a:solidFill>
              </a:rPr>
              <a:t>IDAHO COUNCILS NOT SUBMITTING REPORT OF OFFICERS CHOSEN</a:t>
            </a:r>
          </a:p>
          <a:p>
            <a:pPr algn="ctr"/>
            <a:r>
              <a:rPr lang="en-US" sz="2400" b="1" dirty="0">
                <a:solidFill>
                  <a:schemeClr val="bg1"/>
                </a:solidFill>
              </a:rPr>
              <a:t>As of: 07/30/2020</a:t>
            </a:r>
          </a:p>
          <a:p>
            <a:pPr algn="ctr"/>
            <a:r>
              <a:rPr lang="en-US" sz="2400" b="1" dirty="0">
                <a:solidFill>
                  <a:schemeClr val="bg1"/>
                </a:solidFill>
              </a:rPr>
              <a:t>1554 </a:t>
            </a:r>
            <a:r>
              <a:rPr lang="en-US" sz="2400" b="1" dirty="0">
                <a:solidFill>
                  <a:srgbClr val="FF0000"/>
                </a:solidFill>
              </a:rPr>
              <a:t>2014</a:t>
            </a:r>
            <a:r>
              <a:rPr lang="en-US" sz="2400" b="1" dirty="0">
                <a:solidFill>
                  <a:schemeClr val="bg1"/>
                </a:solidFill>
              </a:rPr>
              <a:t> 2685 3013 3841 4013 4777 5075 5335 5444 </a:t>
            </a:r>
          </a:p>
          <a:p>
            <a:pPr algn="ctr"/>
            <a:r>
              <a:rPr lang="en-US" sz="2400" b="1" dirty="0">
                <a:solidFill>
                  <a:schemeClr val="bg1"/>
                </a:solidFill>
              </a:rPr>
              <a:t>8283 8780 </a:t>
            </a:r>
            <a:r>
              <a:rPr lang="en-US" sz="2400" b="1" dirty="0">
                <a:solidFill>
                  <a:srgbClr val="FF0000"/>
                </a:solidFill>
              </a:rPr>
              <a:t>12854</a:t>
            </a:r>
            <a:r>
              <a:rPr lang="en-US" sz="2400" b="1" dirty="0">
                <a:solidFill>
                  <a:schemeClr val="bg1"/>
                </a:solidFill>
              </a:rPr>
              <a:t> 12881 12895 12953 13089 15047 </a:t>
            </a:r>
            <a:r>
              <a:rPr lang="en-US" sz="2400" b="1" dirty="0">
                <a:solidFill>
                  <a:srgbClr val="FF0000"/>
                </a:solidFill>
              </a:rPr>
              <a:t>16757</a:t>
            </a:r>
          </a:p>
        </p:txBody>
      </p:sp>
      <p:sp>
        <p:nvSpPr>
          <p:cNvPr id="12" name="Rectangle 11">
            <a:extLst>
              <a:ext uri="{FF2B5EF4-FFF2-40B4-BE49-F238E27FC236}">
                <a16:creationId xmlns:a16="http://schemas.microsoft.com/office/drawing/2014/main" id="{119A7912-370A-4846-9C50-4D7B8010D5E0}"/>
              </a:ext>
            </a:extLst>
          </p:cNvPr>
          <p:cNvSpPr/>
          <p:nvPr/>
        </p:nvSpPr>
        <p:spPr>
          <a:xfrm>
            <a:off x="838200" y="2505192"/>
            <a:ext cx="10515598" cy="1569660"/>
          </a:xfrm>
          <a:prstGeom prst="rect">
            <a:avLst/>
          </a:prstGeom>
        </p:spPr>
        <p:txBody>
          <a:bodyPr wrap="square">
            <a:spAutoFit/>
          </a:bodyPr>
          <a:lstStyle/>
          <a:p>
            <a:pPr algn="ctr"/>
            <a:r>
              <a:rPr lang="en-US" sz="2400" b="1" dirty="0">
                <a:solidFill>
                  <a:schemeClr val="bg1"/>
                </a:solidFill>
              </a:rPr>
              <a:t>IDAHO COUNCILS NOT SUBMITTING SERVICE PROGRAM PERSONNEL REPORT</a:t>
            </a:r>
          </a:p>
          <a:p>
            <a:pPr algn="ctr"/>
            <a:r>
              <a:rPr lang="en-US" sz="2400" b="1" dirty="0">
                <a:solidFill>
                  <a:schemeClr val="bg1"/>
                </a:solidFill>
              </a:rPr>
              <a:t>07/30/2020</a:t>
            </a:r>
          </a:p>
          <a:p>
            <a:pPr algn="ctr"/>
            <a:r>
              <a:rPr lang="en-US" sz="2400" b="1" dirty="0">
                <a:solidFill>
                  <a:schemeClr val="bg1"/>
                </a:solidFill>
              </a:rPr>
              <a:t>1389 1416 1554 1663 </a:t>
            </a:r>
            <a:r>
              <a:rPr lang="en-US" sz="2400" b="1" dirty="0">
                <a:solidFill>
                  <a:srgbClr val="FF0000"/>
                </a:solidFill>
              </a:rPr>
              <a:t>2014</a:t>
            </a:r>
            <a:r>
              <a:rPr lang="en-US" sz="2400" b="1" dirty="0">
                <a:solidFill>
                  <a:schemeClr val="bg1"/>
                </a:solidFill>
              </a:rPr>
              <a:t> 2888 3085 3086 3703 3762 3841 4013 4058 4777  8780 10581 12172 12531 12560 </a:t>
            </a:r>
            <a:r>
              <a:rPr lang="en-US" sz="2400" b="1" dirty="0">
                <a:solidFill>
                  <a:srgbClr val="FF0000"/>
                </a:solidFill>
              </a:rPr>
              <a:t>12854</a:t>
            </a:r>
            <a:r>
              <a:rPr lang="en-US" sz="2400" b="1" dirty="0">
                <a:solidFill>
                  <a:schemeClr val="bg1"/>
                </a:solidFill>
              </a:rPr>
              <a:t> 12881 12895 12953 13089 15047 </a:t>
            </a:r>
            <a:r>
              <a:rPr lang="en-US" sz="2400" b="1" dirty="0">
                <a:solidFill>
                  <a:srgbClr val="FF0000"/>
                </a:solidFill>
              </a:rPr>
              <a:t>16757 17059</a:t>
            </a:r>
          </a:p>
        </p:txBody>
      </p:sp>
    </p:spTree>
    <p:extLst>
      <p:ext uri="{BB962C8B-B14F-4D97-AF65-F5344CB8AC3E}">
        <p14:creationId xmlns:p14="http://schemas.microsoft.com/office/powerpoint/2010/main" val="36745621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4A4D9B15-BC9F-4D21-8E2D-92F0525898D0}"/>
              </a:ext>
            </a:extLst>
          </p:cNvPr>
          <p:cNvSpPr>
            <a:spLocks noGrp="1"/>
          </p:cNvSpPr>
          <p:nvPr>
            <p:ph type="ctrTitle"/>
          </p:nvPr>
        </p:nvSpPr>
        <p:spPr>
          <a:xfrm>
            <a:off x="0" y="3152480"/>
            <a:ext cx="12191999" cy="2319353"/>
          </a:xfrm>
        </p:spPr>
        <p:txBody>
          <a:bodyPr>
            <a:normAutofit/>
          </a:bodyPr>
          <a:lstStyle/>
          <a:p>
            <a:r>
              <a:rPr lang="en-US" dirty="0">
                <a:solidFill>
                  <a:schemeClr val="tx1"/>
                </a:solidFill>
                <a:latin typeface="+mn-lt"/>
                <a:cs typeface="Microsoft Sans Serif" panose="020B0604020202020204" pitchFamily="34" charset="0"/>
              </a:rPr>
              <a:t>Training Your Replacement</a:t>
            </a:r>
            <a:br>
              <a:rPr lang="en-US" dirty="0">
                <a:latin typeface="Microsoft Sans Serif" panose="020B0604020202020204" pitchFamily="34" charset="0"/>
                <a:cs typeface="Microsoft Sans Serif" panose="020B0604020202020204" pitchFamily="34" charset="0"/>
              </a:rPr>
            </a:br>
            <a:endParaRPr lang="en-US" sz="35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292734F2-F7AE-4B43-B076-5E02B8C40A2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30716" y="591581"/>
            <a:ext cx="2286000" cy="2286000"/>
          </a:xfrm>
          <a:prstGeom prst="rect">
            <a:avLst/>
          </a:prstGeom>
        </p:spPr>
      </p:pic>
    </p:spTree>
    <p:extLst>
      <p:ext uri="{BB962C8B-B14F-4D97-AF65-F5344CB8AC3E}">
        <p14:creationId xmlns:p14="http://schemas.microsoft.com/office/powerpoint/2010/main" val="121948408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1E19-0CFF-47C5-BE82-B9A1ED8CF12B}"/>
              </a:ext>
            </a:extLst>
          </p:cNvPr>
          <p:cNvSpPr>
            <a:spLocks noGrp="1"/>
          </p:cNvSpPr>
          <p:nvPr>
            <p:ph type="title"/>
          </p:nvPr>
        </p:nvSpPr>
        <p:spPr/>
        <p:txBody>
          <a:bodyPr>
            <a:noAutofit/>
          </a:bodyPr>
          <a:lstStyle/>
          <a:p>
            <a:pPr algn="ctr"/>
            <a:r>
              <a:rPr lang="en-US" sz="9600" b="1" dirty="0">
                <a:solidFill>
                  <a:srgbClr val="FFFF00"/>
                </a:solidFill>
              </a:rPr>
              <a:t>Future Leaders</a:t>
            </a:r>
          </a:p>
        </p:txBody>
      </p:sp>
      <p:sp>
        <p:nvSpPr>
          <p:cNvPr id="3" name="Content Placeholder 2">
            <a:extLst>
              <a:ext uri="{FF2B5EF4-FFF2-40B4-BE49-F238E27FC236}">
                <a16:creationId xmlns:a16="http://schemas.microsoft.com/office/drawing/2014/main" id="{27937289-8298-4951-A140-4A206DA29062}"/>
              </a:ext>
            </a:extLst>
          </p:cNvPr>
          <p:cNvSpPr>
            <a:spLocks noGrp="1"/>
          </p:cNvSpPr>
          <p:nvPr>
            <p:ph sz="half" idx="1"/>
          </p:nvPr>
        </p:nvSpPr>
        <p:spPr/>
        <p:txBody>
          <a:bodyPr>
            <a:normAutofit/>
          </a:bodyPr>
          <a:lstStyle/>
          <a:p>
            <a:r>
              <a:rPr lang="en-US" b="1" dirty="0">
                <a:solidFill>
                  <a:schemeClr val="bg1"/>
                </a:solidFill>
              </a:rPr>
              <a:t>Who am I?</a:t>
            </a:r>
          </a:p>
          <a:p>
            <a:r>
              <a:rPr lang="en-US" b="1" dirty="0">
                <a:solidFill>
                  <a:schemeClr val="bg1"/>
                </a:solidFill>
              </a:rPr>
              <a:t>Relationships</a:t>
            </a:r>
          </a:p>
          <a:p>
            <a:pPr lvl="1"/>
            <a:r>
              <a:rPr lang="en-US" b="1" dirty="0">
                <a:solidFill>
                  <a:schemeClr val="bg1"/>
                </a:solidFill>
              </a:rPr>
              <a:t>Identify</a:t>
            </a:r>
          </a:p>
          <a:p>
            <a:pPr lvl="1"/>
            <a:r>
              <a:rPr lang="en-US" b="1" dirty="0">
                <a:solidFill>
                  <a:schemeClr val="bg1"/>
                </a:solidFill>
              </a:rPr>
              <a:t>Introduce yourself</a:t>
            </a:r>
          </a:p>
          <a:p>
            <a:pPr lvl="1"/>
            <a:r>
              <a:rPr lang="en-US" b="1" dirty="0">
                <a:solidFill>
                  <a:schemeClr val="bg1"/>
                </a:solidFill>
              </a:rPr>
              <a:t>LISTEN</a:t>
            </a:r>
          </a:p>
          <a:p>
            <a:pPr lvl="1"/>
            <a:r>
              <a:rPr lang="en-US" b="1" dirty="0">
                <a:solidFill>
                  <a:schemeClr val="bg1"/>
                </a:solidFill>
              </a:rPr>
              <a:t>Be present</a:t>
            </a:r>
          </a:p>
          <a:p>
            <a:pPr lvl="1"/>
            <a:r>
              <a:rPr lang="en-US" b="1" dirty="0">
                <a:solidFill>
                  <a:schemeClr val="bg1"/>
                </a:solidFill>
              </a:rPr>
              <a:t>Follow-up</a:t>
            </a:r>
          </a:p>
          <a:p>
            <a:pPr lvl="1"/>
            <a:r>
              <a:rPr lang="en-US" b="1" dirty="0">
                <a:solidFill>
                  <a:schemeClr val="bg1"/>
                </a:solidFill>
              </a:rPr>
              <a:t>Introduce someone</a:t>
            </a:r>
          </a:p>
          <a:p>
            <a:r>
              <a:rPr lang="en-US" b="1" dirty="0">
                <a:solidFill>
                  <a:schemeClr val="bg1"/>
                </a:solidFill>
              </a:rPr>
              <a:t>Mindshare</a:t>
            </a:r>
          </a:p>
          <a:p>
            <a:endParaRPr lang="en-US" dirty="0"/>
          </a:p>
        </p:txBody>
      </p:sp>
      <p:sp>
        <p:nvSpPr>
          <p:cNvPr id="4" name="Content Placeholder 3">
            <a:extLst>
              <a:ext uri="{FF2B5EF4-FFF2-40B4-BE49-F238E27FC236}">
                <a16:creationId xmlns:a16="http://schemas.microsoft.com/office/drawing/2014/main" id="{E8F9CCDF-0D52-4E06-BE4E-F7B7AB8DCB22}"/>
              </a:ext>
            </a:extLst>
          </p:cNvPr>
          <p:cNvSpPr>
            <a:spLocks noGrp="1"/>
          </p:cNvSpPr>
          <p:nvPr>
            <p:ph sz="half" idx="2"/>
          </p:nvPr>
        </p:nvSpPr>
        <p:spPr/>
        <p:txBody>
          <a:bodyPr>
            <a:normAutofit/>
          </a:bodyPr>
          <a:lstStyle/>
          <a:p>
            <a:r>
              <a:rPr lang="en-US" b="1" dirty="0">
                <a:solidFill>
                  <a:schemeClr val="bg1"/>
                </a:solidFill>
              </a:rPr>
              <a:t>Identify current skills and abilities</a:t>
            </a:r>
          </a:p>
          <a:p>
            <a:r>
              <a:rPr lang="en-US" b="1" dirty="0">
                <a:solidFill>
                  <a:schemeClr val="bg1"/>
                </a:solidFill>
              </a:rPr>
              <a:t>Train and educate to fill in the gaps</a:t>
            </a:r>
          </a:p>
          <a:p>
            <a:r>
              <a:rPr lang="en-US" b="1" dirty="0">
                <a:solidFill>
                  <a:schemeClr val="bg1"/>
                </a:solidFill>
              </a:rPr>
              <a:t>Duties | Roles | Responsibilities</a:t>
            </a:r>
          </a:p>
          <a:p>
            <a:r>
              <a:rPr lang="en-US" b="1" dirty="0">
                <a:solidFill>
                  <a:schemeClr val="bg1"/>
                </a:solidFill>
              </a:rPr>
              <a:t>Partner | Mentor | Enable</a:t>
            </a:r>
          </a:p>
          <a:p>
            <a:r>
              <a:rPr lang="en-US" b="1" dirty="0">
                <a:solidFill>
                  <a:srgbClr val="FFFF00"/>
                </a:solidFill>
                <a:hlinkClick r:id="rId2">
                  <a:extLst>
                    <a:ext uri="{A12FA001-AC4F-418D-AE19-62706E023703}">
                      <ahyp:hlinkClr xmlns:ahyp="http://schemas.microsoft.com/office/drawing/2018/hyperlinkcolor" val="tx"/>
                    </a:ext>
                  </a:extLst>
                </a:hlinkClick>
              </a:rPr>
              <a:t>www.kofc.org/training</a:t>
            </a:r>
            <a:endParaRPr lang="en-US" b="1" dirty="0">
              <a:solidFill>
                <a:srgbClr val="FFFF00"/>
              </a:solidFill>
            </a:endParaRPr>
          </a:p>
        </p:txBody>
      </p:sp>
      <p:pic>
        <p:nvPicPr>
          <p:cNvPr id="5" name="Picture 4">
            <a:extLst>
              <a:ext uri="{FF2B5EF4-FFF2-40B4-BE49-F238E27FC236}">
                <a16:creationId xmlns:a16="http://schemas.microsoft.com/office/drawing/2014/main" id="{E05A04F6-61E0-4765-9C5E-4C842BFB21D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577458" y="5973316"/>
            <a:ext cx="884684" cy="884684"/>
          </a:xfrm>
          <a:prstGeom prst="rect">
            <a:avLst/>
          </a:prstGeom>
        </p:spPr>
      </p:pic>
    </p:spTree>
    <p:extLst>
      <p:ext uri="{BB962C8B-B14F-4D97-AF65-F5344CB8AC3E}">
        <p14:creationId xmlns:p14="http://schemas.microsoft.com/office/powerpoint/2010/main" val="2239250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939" y="3152480"/>
            <a:ext cx="9107555" cy="2319353"/>
          </a:xfrm>
        </p:spPr>
        <p:txBody>
          <a:bodyPr>
            <a:normAutofit fontScale="90000"/>
          </a:bodyPr>
          <a:lstStyle/>
          <a:p>
            <a:br>
              <a:rPr lang="en-US" dirty="0">
                <a:solidFill>
                  <a:schemeClr val="bg1"/>
                </a:solidFill>
                <a:latin typeface="Microsoft Sans Serif" panose="020B0604020202020204" pitchFamily="34" charset="0"/>
                <a:cs typeface="Microsoft Sans Serif" panose="020B0604020202020204" pitchFamily="34" charset="0"/>
              </a:rPr>
            </a:br>
            <a:br>
              <a:rPr lang="en-US" dirty="0">
                <a:solidFill>
                  <a:schemeClr val="bg1"/>
                </a:solidFill>
                <a:latin typeface="Microsoft Sans Serif" panose="020B0604020202020204" pitchFamily="34" charset="0"/>
                <a:cs typeface="Microsoft Sans Serif" panose="020B0604020202020204" pitchFamily="34" charset="0"/>
              </a:rPr>
            </a:br>
            <a:br>
              <a:rPr lang="en-US" dirty="0">
                <a:solidFill>
                  <a:schemeClr val="bg1"/>
                </a:solidFill>
                <a:latin typeface="Microsoft Sans Serif" panose="020B0604020202020204" pitchFamily="34" charset="0"/>
                <a:cs typeface="Microsoft Sans Serif" panose="020B0604020202020204" pitchFamily="34" charset="0"/>
              </a:rPr>
            </a:br>
            <a:br>
              <a:rPr lang="en-US" dirty="0">
                <a:solidFill>
                  <a:schemeClr val="bg1"/>
                </a:solidFill>
                <a:latin typeface="Microsoft Sans Serif" panose="020B0604020202020204" pitchFamily="34" charset="0"/>
                <a:cs typeface="Microsoft Sans Serif" panose="020B0604020202020204" pitchFamily="34" charset="0"/>
              </a:rPr>
            </a:br>
            <a:br>
              <a:rPr lang="en-US" dirty="0">
                <a:solidFill>
                  <a:schemeClr val="bg1"/>
                </a:solidFill>
                <a:latin typeface="Microsoft Sans Serif" panose="020B0604020202020204" pitchFamily="34" charset="0"/>
                <a:cs typeface="Microsoft Sans Serif" panose="020B0604020202020204" pitchFamily="34" charset="0"/>
              </a:rPr>
            </a:br>
            <a:r>
              <a:rPr lang="en-US" sz="9400" dirty="0">
                <a:solidFill>
                  <a:schemeClr val="tx1"/>
                </a:solidFill>
                <a:latin typeface="+mn-lt"/>
                <a:cs typeface="Microsoft Sans Serif" panose="020B0604020202020204" pitchFamily="34" charset="0"/>
              </a:rPr>
              <a:t>Mission</a:t>
            </a:r>
            <a:br>
              <a:rPr lang="en-US" sz="9400" dirty="0">
                <a:solidFill>
                  <a:schemeClr val="tx1"/>
                </a:solidFill>
                <a:latin typeface="+mn-lt"/>
                <a:cs typeface="Microsoft Sans Serif" panose="020B0604020202020204" pitchFamily="34" charset="0"/>
              </a:rPr>
            </a:br>
            <a:r>
              <a:rPr lang="en-US" sz="9400" dirty="0">
                <a:solidFill>
                  <a:schemeClr val="tx1"/>
                </a:solidFill>
                <a:latin typeface="+mn-lt"/>
                <a:cs typeface="Microsoft Sans Serif" panose="020B0604020202020204" pitchFamily="34" charset="0"/>
              </a:rPr>
              <a:t>Vision</a:t>
            </a: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30716" y="591581"/>
            <a:ext cx="2286000" cy="2286000"/>
          </a:xfrm>
          <a:prstGeom prst="rect">
            <a:avLst/>
          </a:prstGeom>
        </p:spPr>
      </p:pic>
    </p:spTree>
    <p:extLst>
      <p:ext uri="{BB962C8B-B14F-4D97-AF65-F5344CB8AC3E}">
        <p14:creationId xmlns:p14="http://schemas.microsoft.com/office/powerpoint/2010/main" val="151188543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08A644-E806-40D1-A23E-8DC8F3CC3EF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53658" y="5973316"/>
            <a:ext cx="884684" cy="884684"/>
          </a:xfrm>
          <a:prstGeom prst="rect">
            <a:avLst/>
          </a:prstGeom>
        </p:spPr>
      </p:pic>
      <p:sp>
        <p:nvSpPr>
          <p:cNvPr id="7" name="Rectangle 6">
            <a:extLst>
              <a:ext uri="{FF2B5EF4-FFF2-40B4-BE49-F238E27FC236}">
                <a16:creationId xmlns:a16="http://schemas.microsoft.com/office/drawing/2014/main" id="{CABE95BD-5E45-4F1F-A0BF-0514AE1B29B6}"/>
              </a:ext>
            </a:extLst>
          </p:cNvPr>
          <p:cNvSpPr/>
          <p:nvPr/>
        </p:nvSpPr>
        <p:spPr>
          <a:xfrm>
            <a:off x="0" y="0"/>
            <a:ext cx="12192000" cy="1569660"/>
          </a:xfrm>
          <a:prstGeom prst="rect">
            <a:avLst/>
          </a:prstGeom>
        </p:spPr>
        <p:txBody>
          <a:bodyPr wrap="square">
            <a:spAutoFit/>
          </a:bodyPr>
          <a:lstStyle/>
          <a:p>
            <a:pPr algn="ctr"/>
            <a:r>
              <a:rPr lang="en-US" sz="9600" dirty="0">
                <a:cs typeface="Microsoft Sans Serif" panose="020B0604020202020204" pitchFamily="34" charset="0"/>
              </a:rPr>
              <a:t>Mission</a:t>
            </a:r>
            <a:endParaRPr lang="en-US" sz="9600" dirty="0"/>
          </a:p>
        </p:txBody>
      </p:sp>
      <p:sp>
        <p:nvSpPr>
          <p:cNvPr id="9" name="TextBox 8">
            <a:extLst>
              <a:ext uri="{FF2B5EF4-FFF2-40B4-BE49-F238E27FC236}">
                <a16:creationId xmlns:a16="http://schemas.microsoft.com/office/drawing/2014/main" id="{86D2793A-82CD-4961-8D0B-F36CCC23131B}"/>
              </a:ext>
            </a:extLst>
          </p:cNvPr>
          <p:cNvSpPr txBox="1"/>
          <p:nvPr/>
        </p:nvSpPr>
        <p:spPr>
          <a:xfrm>
            <a:off x="76899" y="1569660"/>
            <a:ext cx="12192000" cy="1200329"/>
          </a:xfrm>
          <a:prstGeom prst="rect">
            <a:avLst/>
          </a:prstGeom>
          <a:noFill/>
        </p:spPr>
        <p:txBody>
          <a:bodyPr wrap="square" rtlCol="0">
            <a:spAutoFit/>
          </a:bodyPr>
          <a:lstStyle/>
          <a:p>
            <a:r>
              <a:rPr lang="en-US" b="1" dirty="0">
                <a:solidFill>
                  <a:srgbClr val="FFFF00"/>
                </a:solidFill>
              </a:rPr>
              <a:t>Blessed Fr. McGivney’s mission of the Knights of Columbus:</a:t>
            </a:r>
          </a:p>
          <a:p>
            <a:r>
              <a:rPr lang="en-US" b="1" dirty="0"/>
              <a:t>… is an Order composed of Catholics and instituted for the welfare of Catholic families … Not only in sickness, but when death takes the support  of the family away, the Knights of Columbus come to the relief of the widow and the orphan in a very substantial manner</a:t>
            </a:r>
          </a:p>
        </p:txBody>
      </p:sp>
      <p:sp>
        <p:nvSpPr>
          <p:cNvPr id="10" name="TextBox 9">
            <a:extLst>
              <a:ext uri="{FF2B5EF4-FFF2-40B4-BE49-F238E27FC236}">
                <a16:creationId xmlns:a16="http://schemas.microsoft.com/office/drawing/2014/main" id="{5FF199D0-E252-458C-8FE1-6218E6227E04}"/>
              </a:ext>
            </a:extLst>
          </p:cNvPr>
          <p:cNvSpPr txBox="1"/>
          <p:nvPr/>
        </p:nvSpPr>
        <p:spPr>
          <a:xfrm>
            <a:off x="0" y="3171323"/>
            <a:ext cx="12192000" cy="1477328"/>
          </a:xfrm>
          <a:prstGeom prst="rect">
            <a:avLst/>
          </a:prstGeom>
          <a:noFill/>
        </p:spPr>
        <p:txBody>
          <a:bodyPr wrap="square" rtlCol="0">
            <a:spAutoFit/>
          </a:bodyPr>
          <a:lstStyle/>
          <a:p>
            <a:r>
              <a:rPr lang="en-US" b="1" dirty="0">
                <a:solidFill>
                  <a:srgbClr val="FFFF00"/>
                </a:solidFill>
              </a:rPr>
              <a:t>The mission of Idaho State District 5 </a:t>
            </a:r>
            <a:r>
              <a:rPr lang="en-US" b="1" dirty="0"/>
              <a:t>is to educate and train local Knights to lead their councils and to motivate men to live their faith through acts of charity, fraternity and unity; to encourage local Knights to build stronger Catholic families and to become better fathers, husbands and Catholic gentleman.  We promote the building of solid relationships within our councils, parish and communities by creating open lines of communication while increasing member’s faith and improving charitable programs.</a:t>
            </a:r>
          </a:p>
        </p:txBody>
      </p:sp>
      <p:sp>
        <p:nvSpPr>
          <p:cNvPr id="11" name="TextBox 10">
            <a:extLst>
              <a:ext uri="{FF2B5EF4-FFF2-40B4-BE49-F238E27FC236}">
                <a16:creationId xmlns:a16="http://schemas.microsoft.com/office/drawing/2014/main" id="{00F42A29-5D98-4CA8-B7ED-F3D9D64CD600}"/>
              </a:ext>
            </a:extLst>
          </p:cNvPr>
          <p:cNvSpPr txBox="1"/>
          <p:nvPr/>
        </p:nvSpPr>
        <p:spPr>
          <a:xfrm>
            <a:off x="0" y="5049986"/>
            <a:ext cx="12192000" cy="923330"/>
          </a:xfrm>
          <a:prstGeom prst="rect">
            <a:avLst/>
          </a:prstGeom>
          <a:noFill/>
        </p:spPr>
        <p:txBody>
          <a:bodyPr wrap="square" rtlCol="0">
            <a:spAutoFit/>
          </a:bodyPr>
          <a:lstStyle/>
          <a:p>
            <a:r>
              <a:rPr lang="en-US" b="1" dirty="0">
                <a:solidFill>
                  <a:srgbClr val="FFFF00"/>
                </a:solidFill>
              </a:rPr>
              <a:t>The mission of Council 17059 Blessed </a:t>
            </a:r>
            <a:r>
              <a:rPr lang="en-US" b="1" dirty="0" err="1">
                <a:solidFill>
                  <a:srgbClr val="FFFF00"/>
                </a:solidFill>
              </a:rPr>
              <a:t>Frassati</a:t>
            </a:r>
            <a:r>
              <a:rPr lang="en-US" b="1" dirty="0">
                <a:solidFill>
                  <a:srgbClr val="FFFF00"/>
                </a:solidFill>
              </a:rPr>
              <a:t> </a:t>
            </a:r>
            <a:r>
              <a:rPr lang="en-US" b="1" dirty="0"/>
              <a:t>is to perform charitable works for the benefit and improvement of community and family.  Work for the betterment of our shared Catholic faith.  Strive to make a difference in people’s lives as the champions of good Catholic values.</a:t>
            </a:r>
          </a:p>
        </p:txBody>
      </p:sp>
    </p:spTree>
    <p:extLst>
      <p:ext uri="{BB962C8B-B14F-4D97-AF65-F5344CB8AC3E}">
        <p14:creationId xmlns:p14="http://schemas.microsoft.com/office/powerpoint/2010/main" val="223552279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C632F6-4AFC-419A-AAE5-D29C079FE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85804207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08A644-E806-40D1-A23E-8DC8F3CC3EF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53658" y="5973316"/>
            <a:ext cx="884684" cy="884684"/>
          </a:xfrm>
          <a:prstGeom prst="rect">
            <a:avLst/>
          </a:prstGeom>
        </p:spPr>
      </p:pic>
      <p:sp>
        <p:nvSpPr>
          <p:cNvPr id="7" name="Rectangle 6">
            <a:extLst>
              <a:ext uri="{FF2B5EF4-FFF2-40B4-BE49-F238E27FC236}">
                <a16:creationId xmlns:a16="http://schemas.microsoft.com/office/drawing/2014/main" id="{CABE95BD-5E45-4F1F-A0BF-0514AE1B29B6}"/>
              </a:ext>
            </a:extLst>
          </p:cNvPr>
          <p:cNvSpPr/>
          <p:nvPr/>
        </p:nvSpPr>
        <p:spPr>
          <a:xfrm>
            <a:off x="0" y="0"/>
            <a:ext cx="12192000" cy="1569660"/>
          </a:xfrm>
          <a:prstGeom prst="rect">
            <a:avLst/>
          </a:prstGeom>
        </p:spPr>
        <p:txBody>
          <a:bodyPr wrap="square">
            <a:spAutoFit/>
          </a:bodyPr>
          <a:lstStyle/>
          <a:p>
            <a:pPr algn="ctr"/>
            <a:r>
              <a:rPr lang="en-US" sz="9600" dirty="0">
                <a:cs typeface="Microsoft Sans Serif" panose="020B0604020202020204" pitchFamily="34" charset="0"/>
              </a:rPr>
              <a:t>Vision</a:t>
            </a:r>
            <a:endParaRPr lang="en-US" sz="9600" dirty="0"/>
          </a:p>
        </p:txBody>
      </p:sp>
      <p:sp>
        <p:nvSpPr>
          <p:cNvPr id="9" name="TextBox 8">
            <a:extLst>
              <a:ext uri="{FF2B5EF4-FFF2-40B4-BE49-F238E27FC236}">
                <a16:creationId xmlns:a16="http://schemas.microsoft.com/office/drawing/2014/main" id="{86D2793A-82CD-4961-8D0B-F36CCC23131B}"/>
              </a:ext>
            </a:extLst>
          </p:cNvPr>
          <p:cNvSpPr txBox="1"/>
          <p:nvPr/>
        </p:nvSpPr>
        <p:spPr>
          <a:xfrm>
            <a:off x="0" y="1569660"/>
            <a:ext cx="12192000" cy="1477328"/>
          </a:xfrm>
          <a:prstGeom prst="rect">
            <a:avLst/>
          </a:prstGeom>
          <a:noFill/>
        </p:spPr>
        <p:txBody>
          <a:bodyPr wrap="square" rtlCol="0">
            <a:spAutoFit/>
          </a:bodyPr>
          <a:lstStyle/>
          <a:p>
            <a:r>
              <a:rPr lang="en-US" b="1" dirty="0">
                <a:solidFill>
                  <a:srgbClr val="FFFF00"/>
                </a:solidFill>
              </a:rPr>
              <a:t>Blessed Fr. McGivney’s vision of the Knights of Columbus:</a:t>
            </a:r>
          </a:p>
          <a:p>
            <a:pPr marL="285750" indent="-285750">
              <a:buFont typeface="Arial" panose="020B0604020202020204" pitchFamily="34" charset="0"/>
              <a:buChar char="•"/>
            </a:pPr>
            <a:r>
              <a:rPr lang="en-US" b="1" dirty="0"/>
              <a:t>Change a man’s life</a:t>
            </a:r>
          </a:p>
          <a:p>
            <a:pPr marL="285750" indent="-285750">
              <a:buFont typeface="Arial" panose="020B0604020202020204" pitchFamily="34" charset="0"/>
              <a:buChar char="•"/>
            </a:pPr>
            <a:r>
              <a:rPr lang="en-US" b="1" dirty="0"/>
              <a:t>Deepen and enrich his faith</a:t>
            </a:r>
          </a:p>
          <a:p>
            <a:pPr marL="285750" indent="-285750">
              <a:buFont typeface="Arial" panose="020B0604020202020204" pitchFamily="34" charset="0"/>
              <a:buChar char="•"/>
            </a:pPr>
            <a:r>
              <a:rPr lang="en-US" b="1" dirty="0"/>
              <a:t>Strengthen his family</a:t>
            </a:r>
          </a:p>
          <a:p>
            <a:pPr marL="285750" indent="-285750">
              <a:buFont typeface="Arial" panose="020B0604020202020204" pitchFamily="34" charset="0"/>
              <a:buChar char="•"/>
            </a:pPr>
            <a:r>
              <a:rPr lang="en-US" b="1" dirty="0"/>
              <a:t>Build better  lives for those who so desperately need help</a:t>
            </a:r>
          </a:p>
        </p:txBody>
      </p:sp>
      <p:sp>
        <p:nvSpPr>
          <p:cNvPr id="10" name="TextBox 9">
            <a:extLst>
              <a:ext uri="{FF2B5EF4-FFF2-40B4-BE49-F238E27FC236}">
                <a16:creationId xmlns:a16="http://schemas.microsoft.com/office/drawing/2014/main" id="{5FF199D0-E252-458C-8FE1-6218E6227E04}"/>
              </a:ext>
            </a:extLst>
          </p:cNvPr>
          <p:cNvSpPr txBox="1"/>
          <p:nvPr/>
        </p:nvSpPr>
        <p:spPr>
          <a:xfrm>
            <a:off x="0" y="3429000"/>
            <a:ext cx="12192000" cy="646331"/>
          </a:xfrm>
          <a:prstGeom prst="rect">
            <a:avLst/>
          </a:prstGeom>
          <a:noFill/>
        </p:spPr>
        <p:txBody>
          <a:bodyPr wrap="square" rtlCol="0">
            <a:spAutoFit/>
          </a:bodyPr>
          <a:lstStyle/>
          <a:p>
            <a:r>
              <a:rPr lang="en-US" b="1" dirty="0">
                <a:solidFill>
                  <a:srgbClr val="FFFF00"/>
                </a:solidFill>
              </a:rPr>
              <a:t>The vision of Idaho State District 5: </a:t>
            </a:r>
          </a:p>
          <a:p>
            <a:pPr marL="285750" indent="-285750">
              <a:buFont typeface="Arial" panose="020B0604020202020204" pitchFamily="34" charset="0"/>
              <a:buChar char="•"/>
            </a:pPr>
            <a:r>
              <a:rPr lang="en-US" b="1" dirty="0"/>
              <a:t>In Progress</a:t>
            </a:r>
          </a:p>
        </p:txBody>
      </p:sp>
      <p:sp>
        <p:nvSpPr>
          <p:cNvPr id="11" name="TextBox 10">
            <a:extLst>
              <a:ext uri="{FF2B5EF4-FFF2-40B4-BE49-F238E27FC236}">
                <a16:creationId xmlns:a16="http://schemas.microsoft.com/office/drawing/2014/main" id="{00F42A29-5D98-4CA8-B7ED-F3D9D64CD600}"/>
              </a:ext>
            </a:extLst>
          </p:cNvPr>
          <p:cNvSpPr txBox="1"/>
          <p:nvPr/>
        </p:nvSpPr>
        <p:spPr>
          <a:xfrm>
            <a:off x="0" y="4495988"/>
            <a:ext cx="12192000" cy="1477328"/>
          </a:xfrm>
          <a:prstGeom prst="rect">
            <a:avLst/>
          </a:prstGeom>
          <a:noFill/>
        </p:spPr>
        <p:txBody>
          <a:bodyPr wrap="square" rtlCol="0">
            <a:spAutoFit/>
          </a:bodyPr>
          <a:lstStyle/>
          <a:p>
            <a:r>
              <a:rPr lang="en-US" b="1" dirty="0">
                <a:solidFill>
                  <a:srgbClr val="FFFF00"/>
                </a:solidFill>
              </a:rPr>
              <a:t>The vision of Council 17059 Blessed </a:t>
            </a:r>
            <a:r>
              <a:rPr lang="en-US" b="1" dirty="0" err="1">
                <a:solidFill>
                  <a:srgbClr val="FFFF00"/>
                </a:solidFill>
              </a:rPr>
              <a:t>Frassati</a:t>
            </a:r>
            <a:r>
              <a:rPr lang="en-US" b="1" dirty="0">
                <a:solidFill>
                  <a:srgbClr val="FFFF00"/>
                </a:solidFill>
              </a:rPr>
              <a:t> </a:t>
            </a:r>
            <a:r>
              <a:rPr lang="en-US" b="1" dirty="0"/>
              <a:t>is to be the vision we want to see.  Exemplify our faith and Catholic lay leadership, build the Domestic Church and put our faith in to action.  Share our faith through example and presence to our parish and community.  Celebrate fraternity with loved ones socially and in good works.  Stand shoulder to shoulder to aid the community and defend life at all stages and in all conditions.  Make families and members the center of our council by uniting their knowledge and skills.</a:t>
            </a:r>
          </a:p>
        </p:txBody>
      </p:sp>
    </p:spTree>
    <p:extLst>
      <p:ext uri="{BB962C8B-B14F-4D97-AF65-F5344CB8AC3E}">
        <p14:creationId xmlns:p14="http://schemas.microsoft.com/office/powerpoint/2010/main" val="1343509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939" y="3152480"/>
            <a:ext cx="9107555" cy="2319353"/>
          </a:xfrm>
        </p:spPr>
        <p:txBody>
          <a:bodyPr>
            <a:normAutofit/>
          </a:bodyPr>
          <a:lstStyle/>
          <a:p>
            <a:r>
              <a:rPr lang="en-US" sz="9600" dirty="0">
                <a:solidFill>
                  <a:schemeClr val="tx1"/>
                </a:solidFill>
                <a:latin typeface="+mn-lt"/>
                <a:cs typeface="Microsoft Sans Serif" panose="020B0604020202020204" pitchFamily="34" charset="0"/>
              </a:rPr>
              <a:t>Goals</a:t>
            </a: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30716" y="591581"/>
            <a:ext cx="2286000" cy="2286000"/>
          </a:xfrm>
          <a:prstGeom prst="rect">
            <a:avLst/>
          </a:prstGeom>
        </p:spPr>
      </p:pic>
    </p:spTree>
    <p:extLst>
      <p:ext uri="{BB962C8B-B14F-4D97-AF65-F5344CB8AC3E}">
        <p14:creationId xmlns:p14="http://schemas.microsoft.com/office/powerpoint/2010/main" val="223081516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926A60-00DC-4061-9978-C06EF3617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175192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52999" y="221402"/>
            <a:ext cx="2286000" cy="2286000"/>
          </a:xfrm>
          <a:prstGeom prst="rect">
            <a:avLst/>
          </a:prstGeom>
        </p:spPr>
      </p:pic>
      <p:sp>
        <p:nvSpPr>
          <p:cNvPr id="3" name="TextBox 2">
            <a:extLst>
              <a:ext uri="{FF2B5EF4-FFF2-40B4-BE49-F238E27FC236}">
                <a16:creationId xmlns:a16="http://schemas.microsoft.com/office/drawing/2014/main" id="{474AB18C-D5DA-46EF-B86B-3C4303BD8B21}"/>
              </a:ext>
            </a:extLst>
          </p:cNvPr>
          <p:cNvSpPr txBox="1"/>
          <p:nvPr/>
        </p:nvSpPr>
        <p:spPr>
          <a:xfrm>
            <a:off x="-3" y="2887682"/>
            <a:ext cx="6096000" cy="3785652"/>
          </a:xfrm>
          <a:prstGeom prst="rect">
            <a:avLst/>
          </a:prstGeom>
          <a:noFill/>
        </p:spPr>
        <p:txBody>
          <a:bodyPr wrap="square" rtlCol="0">
            <a:spAutoFit/>
          </a:bodyPr>
          <a:lstStyle/>
          <a:p>
            <a:pPr algn="ctr"/>
            <a:r>
              <a:rPr lang="en-US" sz="2000" b="1" dirty="0">
                <a:cs typeface="Arial" panose="020B0604020202020204" pitchFamily="34" charset="0"/>
              </a:rPr>
              <a:t>Introductions &amp; Pledge of Allegiance</a:t>
            </a:r>
          </a:p>
          <a:p>
            <a:pPr algn="ctr"/>
            <a:r>
              <a:rPr lang="en-US" sz="2000" b="1" dirty="0">
                <a:cs typeface="Arial" panose="020B0604020202020204" pitchFamily="34" charset="0"/>
              </a:rPr>
              <a:t>The Power of Change</a:t>
            </a:r>
          </a:p>
          <a:p>
            <a:pPr algn="ctr"/>
            <a:r>
              <a:rPr lang="en-US" sz="2000" b="1" dirty="0">
                <a:cs typeface="Arial" panose="020B0604020202020204" pitchFamily="34" charset="0"/>
              </a:rPr>
              <a:t>Fraternity – </a:t>
            </a:r>
            <a:r>
              <a:rPr lang="en-US" sz="2000" b="1" dirty="0">
                <a:solidFill>
                  <a:srgbClr val="FF0000"/>
                </a:solidFill>
                <a:cs typeface="Arial" panose="020B0604020202020204" pitchFamily="34" charset="0"/>
              </a:rPr>
              <a:t>Leave No Neighbor Behind</a:t>
            </a:r>
            <a:endParaRPr lang="en-US" sz="2000" b="1" dirty="0">
              <a:cs typeface="Arial" panose="020B0604020202020204" pitchFamily="34" charset="0"/>
            </a:endParaRPr>
          </a:p>
          <a:p>
            <a:pPr algn="ctr"/>
            <a:r>
              <a:rPr lang="en-US" sz="2000" b="1" dirty="0">
                <a:cs typeface="Arial" panose="020B0604020202020204" pitchFamily="34" charset="0"/>
              </a:rPr>
              <a:t>Safe Environment</a:t>
            </a:r>
          </a:p>
          <a:p>
            <a:pPr algn="ctr"/>
            <a:r>
              <a:rPr lang="en-US" sz="2000" b="1" dirty="0">
                <a:cs typeface="Arial" panose="020B0604020202020204" pitchFamily="34" charset="0"/>
              </a:rPr>
              <a:t>Training Your Replacement</a:t>
            </a:r>
          </a:p>
          <a:p>
            <a:pPr algn="ctr"/>
            <a:r>
              <a:rPr lang="en-US" sz="2000" b="1" dirty="0">
                <a:cs typeface="Arial" panose="020B0604020202020204" pitchFamily="34" charset="0"/>
              </a:rPr>
              <a:t>Communication</a:t>
            </a:r>
          </a:p>
          <a:p>
            <a:pPr algn="ctr"/>
            <a:r>
              <a:rPr lang="en-US" sz="2000" b="1" dirty="0">
                <a:cs typeface="Arial" panose="020B0604020202020204" pitchFamily="34" charset="0"/>
              </a:rPr>
              <a:t>Ceremonials</a:t>
            </a:r>
          </a:p>
          <a:p>
            <a:pPr algn="ctr"/>
            <a:r>
              <a:rPr lang="en-US" sz="2000" b="1" dirty="0">
                <a:cs typeface="Arial" panose="020B0604020202020204" pitchFamily="34" charset="0"/>
              </a:rPr>
              <a:t>Socials</a:t>
            </a:r>
          </a:p>
          <a:p>
            <a:pPr algn="ctr"/>
            <a:r>
              <a:rPr lang="en-US" sz="2000" b="1" dirty="0">
                <a:cs typeface="Arial" panose="020B0604020202020204" pitchFamily="34" charset="0"/>
              </a:rPr>
              <a:t>Family</a:t>
            </a:r>
          </a:p>
          <a:p>
            <a:pPr algn="ctr"/>
            <a:r>
              <a:rPr lang="en-US" sz="2000" b="1" dirty="0">
                <a:cs typeface="Arial" panose="020B0604020202020204" pitchFamily="34" charset="0"/>
              </a:rPr>
              <a:t>The Power of Change</a:t>
            </a:r>
          </a:p>
          <a:p>
            <a:pPr algn="ctr"/>
            <a:r>
              <a:rPr lang="en-US" sz="2000" b="1" dirty="0">
                <a:cs typeface="Arial" panose="020B0604020202020204" pitchFamily="34" charset="0"/>
              </a:rPr>
              <a:t>Where do we go from here?</a:t>
            </a:r>
          </a:p>
          <a:p>
            <a:pPr algn="ctr"/>
            <a:r>
              <a:rPr lang="en-US" sz="2000" b="1" dirty="0">
                <a:cs typeface="Arial" panose="020B0604020202020204" pitchFamily="34" charset="0"/>
              </a:rPr>
              <a:t>Closing Prayer</a:t>
            </a:r>
          </a:p>
        </p:txBody>
      </p:sp>
      <p:sp>
        <p:nvSpPr>
          <p:cNvPr id="6" name="Rectangle 3">
            <a:extLst>
              <a:ext uri="{FF2B5EF4-FFF2-40B4-BE49-F238E27FC236}">
                <a16:creationId xmlns:a16="http://schemas.microsoft.com/office/drawing/2014/main" id="{C5075675-767F-4D0C-80B9-87651E1D51FB}"/>
              </a:ext>
            </a:extLst>
          </p:cNvPr>
          <p:cNvSpPr txBox="1">
            <a:spLocks noChangeArrowheads="1"/>
          </p:cNvSpPr>
          <p:nvPr/>
        </p:nvSpPr>
        <p:spPr bwMode="auto">
          <a:xfrm>
            <a:off x="6095997" y="2887682"/>
            <a:ext cx="6096001" cy="3970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en-US" sz="4000" b="1" i="1" dirty="0">
              <a:solidFill>
                <a:schemeClr val="bg1"/>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defRPr/>
            </a:pPr>
            <a:r>
              <a:rPr lang="en-US" sz="4000" b="1" dirty="0">
                <a:cs typeface="Times New Roman" panose="02020603050405020304" pitchFamily="18" charset="0"/>
              </a:rPr>
              <a:t>Cory Newell</a:t>
            </a:r>
          </a:p>
          <a:p>
            <a:pPr marL="0" indent="0" algn="ctr">
              <a:buFont typeface="Arial" panose="020B0604020202020204" pitchFamily="34" charset="0"/>
              <a:buNone/>
              <a:defRPr/>
            </a:pPr>
            <a:r>
              <a:rPr lang="en-US" sz="3200" b="1" dirty="0">
                <a:solidFill>
                  <a:srgbClr val="FFFF00"/>
                </a:solidFill>
              </a:rPr>
              <a:t>District Deputy 5</a:t>
            </a:r>
          </a:p>
          <a:p>
            <a:pPr marL="0" indent="0" algn="ctr">
              <a:buNone/>
              <a:defRPr/>
            </a:pPr>
            <a:r>
              <a:rPr lang="en-US" sz="3200" b="1" dirty="0"/>
              <a:t>dd5@idahokofc.org</a:t>
            </a:r>
          </a:p>
          <a:p>
            <a:pPr marL="0" indent="0" algn="ctr">
              <a:buNone/>
              <a:defRPr/>
            </a:pPr>
            <a:r>
              <a:rPr lang="en-US" sz="3200" b="1" dirty="0">
                <a:solidFill>
                  <a:srgbClr val="FFFF00"/>
                </a:solidFill>
              </a:rPr>
              <a:t>208-921-6984</a:t>
            </a:r>
          </a:p>
        </p:txBody>
      </p:sp>
    </p:spTree>
    <p:extLst>
      <p:ext uri="{BB962C8B-B14F-4D97-AF65-F5344CB8AC3E}">
        <p14:creationId xmlns:p14="http://schemas.microsoft.com/office/powerpoint/2010/main" val="2352347446"/>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632182-AC45-4CB6-8AEE-8D64E8C127E7}"/>
              </a:ext>
            </a:extLst>
          </p:cNvPr>
          <p:cNvSpPr txBox="1">
            <a:spLocks/>
          </p:cNvSpPr>
          <p:nvPr/>
        </p:nvSpPr>
        <p:spPr bwMode="auto">
          <a:xfrm>
            <a:off x="1524000" y="852828"/>
            <a:ext cx="9144000" cy="2431199"/>
          </a:xfrm>
          <a:prstGeom prst="rect">
            <a:avLst/>
          </a:prstGeom>
          <a:noFill/>
          <a:ln w="28575">
            <a:solidFill>
              <a:schemeClr val="bg1"/>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b="1" i="0" cap="small" baseline="0">
                <a:solidFill>
                  <a:schemeClr val="bg1"/>
                </a:solidFill>
                <a:effectLst>
                  <a:outerShdw blurRad="38100" dist="38100" dir="2700000" algn="tl">
                    <a:srgbClr val="000000">
                      <a:alpha val="43137"/>
                    </a:srgbClr>
                  </a:outerShdw>
                </a:effectLst>
                <a:latin typeface="Arial Narrow" panose="020B0606020202030204" pitchFamily="34" charset="0"/>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a:lstStyle>
          <a:p>
            <a:r>
              <a:rPr lang="en-US" sz="5400" u="sng" dirty="0">
                <a:solidFill>
                  <a:schemeClr val="tx1"/>
                </a:solidFill>
                <a:effectLst/>
                <a:latin typeface="+mn-lt"/>
              </a:rPr>
              <a:t>Building &amp; Maintaining Relationships as a KofC Leader</a:t>
            </a:r>
            <a:endParaRPr lang="en-US" sz="5400" dirty="0">
              <a:solidFill>
                <a:schemeClr val="tx1"/>
              </a:solidFill>
              <a:effectLst/>
              <a:latin typeface="+mn-lt"/>
            </a:endParaRPr>
          </a:p>
        </p:txBody>
      </p:sp>
      <p:sp>
        <p:nvSpPr>
          <p:cNvPr id="3" name="Rectangle 3">
            <a:extLst>
              <a:ext uri="{FF2B5EF4-FFF2-40B4-BE49-F238E27FC236}">
                <a16:creationId xmlns:a16="http://schemas.microsoft.com/office/drawing/2014/main" id="{D9670909-49B1-4D08-BC56-1EDCC0AABF9A}"/>
              </a:ext>
            </a:extLst>
          </p:cNvPr>
          <p:cNvSpPr txBox="1">
            <a:spLocks noChangeArrowheads="1"/>
          </p:cNvSpPr>
          <p:nvPr/>
        </p:nvSpPr>
        <p:spPr bwMode="auto">
          <a:xfrm>
            <a:off x="2919386" y="3573474"/>
            <a:ext cx="6353227" cy="2431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sz="4000" b="1" dirty="0">
                <a:cs typeface="Times New Roman" panose="02020603050405020304" pitchFamily="18" charset="0"/>
              </a:rPr>
              <a:t>Ken Rief</a:t>
            </a:r>
          </a:p>
          <a:p>
            <a:pPr marL="0" indent="0" algn="ctr">
              <a:buFont typeface="Arial" panose="020B0604020202020204" pitchFamily="34" charset="0"/>
              <a:buNone/>
              <a:defRPr/>
            </a:pPr>
            <a:r>
              <a:rPr lang="en-US" sz="3200" b="1" dirty="0">
                <a:solidFill>
                  <a:srgbClr val="FFFF00"/>
                </a:solidFill>
              </a:rPr>
              <a:t>District Warden</a:t>
            </a:r>
          </a:p>
          <a:p>
            <a:pPr marL="0" indent="0" algn="ctr">
              <a:buFont typeface="Arial" panose="020B0604020202020204" pitchFamily="34" charset="0"/>
              <a:buNone/>
              <a:defRPr/>
            </a:pPr>
            <a:r>
              <a:rPr lang="en-US" sz="3200" b="1" dirty="0"/>
              <a:t>Ken.rief@gmail.com</a:t>
            </a:r>
          </a:p>
          <a:p>
            <a:pPr marL="0" indent="0" algn="ctr">
              <a:buFont typeface="Arial" panose="020B0604020202020204" pitchFamily="34" charset="0"/>
              <a:buNone/>
              <a:defRPr/>
            </a:pPr>
            <a:r>
              <a:rPr lang="en-US" sz="3200" b="1" dirty="0">
                <a:solidFill>
                  <a:srgbClr val="FFFF00"/>
                </a:solidFill>
              </a:rPr>
              <a:t>925-200-5406</a:t>
            </a:r>
          </a:p>
        </p:txBody>
      </p:sp>
      <p:pic>
        <p:nvPicPr>
          <p:cNvPr id="6" name="Picture 5">
            <a:extLst>
              <a:ext uri="{FF2B5EF4-FFF2-40B4-BE49-F238E27FC236}">
                <a16:creationId xmlns:a16="http://schemas.microsoft.com/office/drawing/2014/main" id="{1756DDD8-A4A5-4E81-A1E2-866EC5BC19C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53657" y="6004673"/>
            <a:ext cx="884684" cy="884684"/>
          </a:xfrm>
          <a:prstGeom prst="rect">
            <a:avLst/>
          </a:prstGeom>
        </p:spPr>
      </p:pic>
    </p:spTree>
    <p:extLst>
      <p:ext uri="{BB962C8B-B14F-4D97-AF65-F5344CB8AC3E}">
        <p14:creationId xmlns:p14="http://schemas.microsoft.com/office/powerpoint/2010/main" val="3578574965"/>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1C0DE2-61D7-42B4-8DF4-09BD01FE2D3D}"/>
              </a:ext>
            </a:extLst>
          </p:cNvPr>
          <p:cNvSpPr txBox="1"/>
          <p:nvPr/>
        </p:nvSpPr>
        <p:spPr>
          <a:xfrm>
            <a:off x="1524854" y="513435"/>
            <a:ext cx="10026976" cy="1015663"/>
          </a:xfrm>
          <a:prstGeom prst="rect">
            <a:avLst/>
          </a:prstGeom>
          <a:noFill/>
        </p:spPr>
        <p:txBody>
          <a:bodyPr wrap="none" rtlCol="0">
            <a:spAutoFit/>
          </a:bodyPr>
          <a:lstStyle/>
          <a:p>
            <a:r>
              <a:rPr lang="en-US" sz="6000" b="1" dirty="0"/>
              <a:t>The Importance of Ceremonies</a:t>
            </a:r>
            <a:endParaRPr lang="en-US" sz="6000" b="1" i="1" dirty="0"/>
          </a:p>
        </p:txBody>
      </p:sp>
      <p:sp>
        <p:nvSpPr>
          <p:cNvPr id="3" name="TextBox 2">
            <a:extLst>
              <a:ext uri="{FF2B5EF4-FFF2-40B4-BE49-F238E27FC236}">
                <a16:creationId xmlns:a16="http://schemas.microsoft.com/office/drawing/2014/main" id="{6F4F4EA9-E069-411E-B867-7EC657CC3901}"/>
              </a:ext>
            </a:extLst>
          </p:cNvPr>
          <p:cNvSpPr txBox="1"/>
          <p:nvPr/>
        </p:nvSpPr>
        <p:spPr>
          <a:xfrm>
            <a:off x="322026" y="1229710"/>
            <a:ext cx="11547948" cy="5863144"/>
          </a:xfrm>
          <a:prstGeom prst="rect">
            <a:avLst/>
          </a:prstGeom>
          <a:noFill/>
        </p:spPr>
        <p:txBody>
          <a:bodyPr wrap="square" rtlCol="0">
            <a:spAutoFit/>
          </a:bodyPr>
          <a:lstStyle/>
          <a:p>
            <a:endParaRPr lang="en-US" sz="4500" dirty="0"/>
          </a:p>
          <a:p>
            <a:pPr marL="285750" indent="-285750">
              <a:buFont typeface="Arial" panose="020B0604020202020204" pitchFamily="34" charset="0"/>
              <a:buChar char="•"/>
            </a:pPr>
            <a:r>
              <a:rPr lang="en-US" sz="4500" b="1" dirty="0"/>
              <a:t>Understand the Basics of Building Relationships</a:t>
            </a:r>
          </a:p>
          <a:p>
            <a:pPr marL="285750" indent="-285750">
              <a:buFont typeface="Arial" panose="020B0604020202020204" pitchFamily="34" charset="0"/>
              <a:buChar char="•"/>
            </a:pPr>
            <a:r>
              <a:rPr lang="en-US" sz="4500" b="1" dirty="0"/>
              <a:t>Secrets to Creating and Managing a Relationship</a:t>
            </a:r>
          </a:p>
          <a:p>
            <a:pPr marL="285750" indent="-285750">
              <a:buFont typeface="Arial" panose="020B0604020202020204" pitchFamily="34" charset="0"/>
              <a:buChar char="•"/>
            </a:pPr>
            <a:r>
              <a:rPr lang="en-US" sz="4500" b="1" dirty="0"/>
              <a:t>Steps to get Started</a:t>
            </a:r>
          </a:p>
          <a:p>
            <a:pPr marL="285750" indent="-285750">
              <a:buFont typeface="Arial" panose="020B0604020202020204" pitchFamily="34" charset="0"/>
              <a:buChar char="•"/>
            </a:pPr>
            <a:r>
              <a:rPr lang="en-US" sz="4500" b="1" dirty="0"/>
              <a:t>Council Technology Director</a:t>
            </a:r>
          </a:p>
          <a:p>
            <a:pPr marL="285750" indent="-285750">
              <a:buFont typeface="Arial" panose="020B0604020202020204" pitchFamily="34" charset="0"/>
              <a:buChar char="•"/>
            </a:pPr>
            <a:endParaRPr lang="en-US" sz="2800" dirty="0"/>
          </a:p>
          <a:p>
            <a:pPr marL="914400" lvl="1" indent="-457200">
              <a:buFont typeface="Wingdings" panose="05000000000000000000" pitchFamily="2" charset="2"/>
              <a:buChar char="Ø"/>
            </a:pPr>
            <a:endParaRPr lang="en-US" sz="3200" dirty="0"/>
          </a:p>
        </p:txBody>
      </p:sp>
      <p:pic>
        <p:nvPicPr>
          <p:cNvPr id="6" name="Picture 5">
            <a:extLst>
              <a:ext uri="{FF2B5EF4-FFF2-40B4-BE49-F238E27FC236}">
                <a16:creationId xmlns:a16="http://schemas.microsoft.com/office/drawing/2014/main" id="{924B0E8B-73F2-445D-80B0-FFCF9BB3EA4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53658" y="5973316"/>
            <a:ext cx="884684" cy="884684"/>
          </a:xfrm>
          <a:prstGeom prst="rect">
            <a:avLst/>
          </a:prstGeom>
        </p:spPr>
      </p:pic>
    </p:spTree>
    <p:extLst>
      <p:ext uri="{BB962C8B-B14F-4D97-AF65-F5344CB8AC3E}">
        <p14:creationId xmlns:p14="http://schemas.microsoft.com/office/powerpoint/2010/main" val="313828565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1"/>
            <a:ext cx="12192000" cy="1006679"/>
          </a:xfrm>
          <a:noFill/>
          <a:ln>
            <a:noFill/>
          </a:ln>
        </p:spPr>
        <p:txBody>
          <a:bodyPr>
            <a:noAutofit/>
          </a:bodyPr>
          <a:lstStyle/>
          <a:p>
            <a:pPr marL="0" lvl="0" indent="0">
              <a:buNone/>
            </a:pPr>
            <a:r>
              <a:rPr lang="en-US" sz="6600" b="1" dirty="0">
                <a:solidFill>
                  <a:srgbClr val="FFFF00"/>
                </a:solidFill>
                <a:latin typeface="+mn-lt"/>
              </a:rPr>
              <a:t>Communication</a:t>
            </a:r>
            <a:r>
              <a:rPr lang="en-US" sz="6600" b="1" dirty="0">
                <a:ln>
                  <a:solidFill>
                    <a:srgbClr val="608B9F"/>
                  </a:solidFill>
                </a:ln>
                <a:solidFill>
                  <a:srgbClr val="FFFF00"/>
                </a:solidFill>
                <a:effectLst>
                  <a:outerShdw blurRad="38100" dist="38100" dir="2700000" algn="tl">
                    <a:srgbClr val="000000">
                      <a:alpha val="43137"/>
                    </a:srgbClr>
                  </a:outerShdw>
                </a:effectLst>
                <a:latin typeface="+mn-lt"/>
              </a:rPr>
              <a:t>:</a:t>
            </a:r>
          </a:p>
        </p:txBody>
      </p:sp>
      <p:sp>
        <p:nvSpPr>
          <p:cNvPr id="8195" name="Content Placeholder 2"/>
          <p:cNvSpPr>
            <a:spLocks noGrp="1"/>
          </p:cNvSpPr>
          <p:nvPr>
            <p:ph sz="half" idx="1"/>
          </p:nvPr>
        </p:nvSpPr>
        <p:spPr>
          <a:xfrm>
            <a:off x="659524" y="884904"/>
            <a:ext cx="10859889" cy="3883040"/>
          </a:xfrm>
        </p:spPr>
        <p:txBody>
          <a:bodyPr>
            <a:normAutofit fontScale="92500" lnSpcReduction="20000"/>
          </a:bodyPr>
          <a:lstStyle/>
          <a:p>
            <a:pPr marL="0" indent="0">
              <a:lnSpc>
                <a:spcPct val="110000"/>
              </a:lnSpc>
              <a:spcBef>
                <a:spcPts val="0"/>
              </a:spcBef>
              <a:buNone/>
            </a:pPr>
            <a:r>
              <a:rPr lang="en-US" sz="3600" b="1" dirty="0">
                <a:solidFill>
                  <a:schemeClr val="bg1"/>
                </a:solidFill>
              </a:rPr>
              <a:t>Building a Strong Member Communication Process:</a:t>
            </a:r>
          </a:p>
          <a:p>
            <a:pPr marL="342900" indent="-342900">
              <a:lnSpc>
                <a:spcPct val="110000"/>
              </a:lnSpc>
              <a:spcBef>
                <a:spcPts val="0"/>
              </a:spcBef>
            </a:pPr>
            <a:r>
              <a:rPr lang="en-US" sz="3600" b="1" dirty="0">
                <a:solidFill>
                  <a:schemeClr val="bg1"/>
                </a:solidFill>
              </a:rPr>
              <a:t>Communicate Consistently</a:t>
            </a:r>
          </a:p>
          <a:p>
            <a:pPr marL="342900" indent="-342900">
              <a:lnSpc>
                <a:spcPct val="110000"/>
              </a:lnSpc>
              <a:spcBef>
                <a:spcPts val="0"/>
              </a:spcBef>
            </a:pPr>
            <a:r>
              <a:rPr lang="en-US" sz="3600" b="1" dirty="0">
                <a:solidFill>
                  <a:schemeClr val="bg1"/>
                </a:solidFill>
              </a:rPr>
              <a:t>Surveys - email a survey and publish results</a:t>
            </a:r>
          </a:p>
          <a:p>
            <a:pPr marL="342900" indent="-342900">
              <a:lnSpc>
                <a:spcPct val="110000"/>
              </a:lnSpc>
              <a:spcBef>
                <a:spcPts val="0"/>
              </a:spcBef>
            </a:pPr>
            <a:r>
              <a:rPr lang="en-US" sz="3600" b="1" dirty="0">
                <a:solidFill>
                  <a:schemeClr val="bg1"/>
                </a:solidFill>
              </a:rPr>
              <a:t>Determine what works best for your council</a:t>
            </a:r>
          </a:p>
          <a:p>
            <a:pPr marL="342900" indent="-342900">
              <a:lnSpc>
                <a:spcPct val="110000"/>
              </a:lnSpc>
              <a:spcBef>
                <a:spcPts val="0"/>
              </a:spcBef>
            </a:pPr>
            <a:r>
              <a:rPr lang="en-US" sz="3600" b="1" dirty="0">
                <a:solidFill>
                  <a:schemeClr val="bg1"/>
                </a:solidFill>
              </a:rPr>
              <a:t>Phone call, Email, Text, Newsletter, Calendar, Apps, Blog, Bulletins</a:t>
            </a:r>
          </a:p>
          <a:p>
            <a:pPr marL="342900" indent="-342900">
              <a:lnSpc>
                <a:spcPct val="110000"/>
              </a:lnSpc>
              <a:spcBef>
                <a:spcPts val="0"/>
              </a:spcBef>
            </a:pPr>
            <a:r>
              <a:rPr lang="en-US" sz="3600" b="1" dirty="0">
                <a:solidFill>
                  <a:schemeClr val="bg1"/>
                </a:solidFill>
              </a:rPr>
              <a:t>Focus on consistency over quantity</a:t>
            </a:r>
          </a:p>
          <a:p>
            <a:pPr marL="342900" indent="-342900">
              <a:lnSpc>
                <a:spcPct val="110000"/>
              </a:lnSpc>
              <a:spcBef>
                <a:spcPts val="0"/>
              </a:spcBef>
            </a:pPr>
            <a:r>
              <a:rPr lang="en-US" sz="3600" b="1" dirty="0">
                <a:solidFill>
                  <a:schemeClr val="bg1"/>
                </a:solidFill>
              </a:rPr>
              <a:t>Ensure published (website) information is accurate</a:t>
            </a:r>
          </a:p>
          <a:p>
            <a:pPr marL="0" indent="0">
              <a:spcBef>
                <a:spcPts val="0"/>
              </a:spcBef>
              <a:buNone/>
            </a:pPr>
            <a:endParaRPr lang="en-US" sz="3600" b="1" dirty="0">
              <a:ln>
                <a:solidFill>
                  <a:srgbClr val="608B9F"/>
                </a:solidFill>
              </a:ln>
              <a:solidFill>
                <a:schemeClr val="bg1"/>
              </a:solidFill>
              <a:effectLst>
                <a:outerShdw blurRad="38100" dist="38100" dir="2700000" algn="tl">
                  <a:srgbClr val="000000">
                    <a:alpha val="43137"/>
                  </a:srgbClr>
                </a:outerShdw>
              </a:effectLst>
              <a:latin typeface="Corbel" panose="020B0503020204020204" pitchFamily="34" charset="0"/>
            </a:endParaRP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246278" y="4251762"/>
            <a:ext cx="2286198" cy="2286198"/>
          </a:xfrm>
        </p:spPr>
      </p:pic>
      <p:sp>
        <p:nvSpPr>
          <p:cNvPr id="9" name="Title 1"/>
          <p:cNvSpPr txBox="1">
            <a:spLocks/>
          </p:cNvSpPr>
          <p:nvPr/>
        </p:nvSpPr>
        <p:spPr bwMode="auto">
          <a:xfrm>
            <a:off x="0" y="6217920"/>
            <a:ext cx="12192000" cy="640080"/>
          </a:xfrm>
          <a:prstGeom prst="rect">
            <a:avLst/>
          </a:prstGeom>
          <a:noFill/>
          <a:ln w="9525">
            <a:noFill/>
            <a:miter lim="800000"/>
            <a:headEnd/>
            <a:tailEnd/>
          </a:ln>
        </p:spPr>
        <p:txBody>
          <a:bodyPr vert="horz" wrap="square" lIns="85725" tIns="42863" rIns="85725" bIns="42863" numCol="1" anchor="ctr" anchorCtr="0" compatLnSpc="1">
            <a:prstTxWarp prst="textNoShape">
              <a:avLst/>
            </a:prstTxWarp>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57250"/>
            <a:endParaRPr lang="en-US" sz="4000" b="1" i="1" kern="0" dirty="0">
              <a:ln w="19050">
                <a:solidFill>
                  <a:srgbClr val="317593"/>
                </a:solidFill>
                <a:prstDash val="solid"/>
              </a:ln>
              <a:solidFill>
                <a:srgbClr val="FFC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01338821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333359-A5C1-4496-9EAA-EBC886E357FF}"/>
              </a:ext>
            </a:extLst>
          </p:cNvPr>
          <p:cNvSpPr>
            <a:spLocks noGrp="1"/>
          </p:cNvSpPr>
          <p:nvPr>
            <p:ph type="ctrTitle"/>
          </p:nvPr>
        </p:nvSpPr>
        <p:spPr>
          <a:xfrm>
            <a:off x="0" y="0"/>
            <a:ext cx="9244361" cy="2931795"/>
          </a:xfrm>
        </p:spPr>
        <p:txBody>
          <a:bodyPr>
            <a:noAutofit/>
          </a:bodyPr>
          <a:lstStyle/>
          <a:p>
            <a:r>
              <a:rPr lang="en-US" sz="7000" dirty="0">
                <a:solidFill>
                  <a:schemeClr val="tx1"/>
                </a:solidFill>
                <a:latin typeface="+mn-lt"/>
              </a:rPr>
              <a:t>Navigating to the new Knights of Columbus Idaho State and District Website</a:t>
            </a:r>
          </a:p>
        </p:txBody>
      </p:sp>
      <p:sp>
        <p:nvSpPr>
          <p:cNvPr id="8" name="TextBox 7">
            <a:extLst>
              <a:ext uri="{FF2B5EF4-FFF2-40B4-BE49-F238E27FC236}">
                <a16:creationId xmlns:a16="http://schemas.microsoft.com/office/drawing/2014/main" id="{F202C957-86E0-47EF-99FC-56E89F0A2EF2}"/>
              </a:ext>
            </a:extLst>
          </p:cNvPr>
          <p:cNvSpPr txBox="1"/>
          <p:nvPr/>
        </p:nvSpPr>
        <p:spPr>
          <a:xfrm>
            <a:off x="75500" y="2931795"/>
            <a:ext cx="6096000" cy="3585597"/>
          </a:xfrm>
          <a:prstGeom prst="rect">
            <a:avLst/>
          </a:prstGeom>
          <a:noFill/>
        </p:spPr>
        <p:txBody>
          <a:bodyPr wrap="square" rtlCol="0">
            <a:spAutoFit/>
          </a:bodyPr>
          <a:lstStyle/>
          <a:p>
            <a:pPr lvl="1"/>
            <a:endParaRPr lang="en-US" sz="2900" dirty="0">
              <a:solidFill>
                <a:schemeClr val="bg1"/>
              </a:solidFill>
              <a:hlinkClick r:id="rId2">
                <a:extLst>
                  <a:ext uri="{A12FA001-AC4F-418D-AE19-62706E023703}">
                    <ahyp:hlinkClr xmlns:ahyp="http://schemas.microsoft.com/office/drawing/2018/hyperlinkcolor" val="tx"/>
                  </a:ext>
                </a:extLst>
              </a:hlinkClick>
            </a:endParaRPr>
          </a:p>
          <a:p>
            <a:pPr lvl="1"/>
            <a:r>
              <a:rPr lang="en-US" sz="2800" b="1" dirty="0"/>
              <a:t>State:</a:t>
            </a:r>
          </a:p>
          <a:p>
            <a:pPr lvl="1"/>
            <a:r>
              <a:rPr lang="en-US" sz="2800" b="1" dirty="0">
                <a:solidFill>
                  <a:srgbClr val="FFFF00"/>
                </a:solidFill>
                <a:hlinkClick r:id="rId2">
                  <a:extLst>
                    <a:ext uri="{A12FA001-AC4F-418D-AE19-62706E023703}">
                      <ahyp:hlinkClr xmlns:ahyp="http://schemas.microsoft.com/office/drawing/2018/hyperlinkcolor" val="tx"/>
                    </a:ext>
                  </a:extLst>
                </a:hlinkClick>
              </a:rPr>
              <a:t>https://www.idahokofc.org</a:t>
            </a:r>
            <a:endParaRPr lang="en-US" sz="2800" b="1" dirty="0">
              <a:solidFill>
                <a:srgbClr val="FFFF00"/>
              </a:solidFill>
            </a:endParaRPr>
          </a:p>
          <a:p>
            <a:pPr lvl="1"/>
            <a:endParaRPr lang="en-US" sz="1500" dirty="0">
              <a:solidFill>
                <a:schemeClr val="bg1"/>
              </a:solidFill>
            </a:endParaRPr>
          </a:p>
          <a:p>
            <a:pPr lvl="1"/>
            <a:r>
              <a:rPr lang="en-US" sz="2800" b="1" dirty="0"/>
              <a:t>District:</a:t>
            </a:r>
          </a:p>
          <a:p>
            <a:pPr lvl="1"/>
            <a:r>
              <a:rPr lang="en-US" sz="2800" b="1" dirty="0">
                <a:solidFill>
                  <a:srgbClr val="FFFF00"/>
                </a:solidFill>
                <a:hlinkClick r:id="rId3">
                  <a:extLst>
                    <a:ext uri="{A12FA001-AC4F-418D-AE19-62706E023703}">
                      <ahyp:hlinkClr xmlns:ahyp="http://schemas.microsoft.com/office/drawing/2018/hyperlinkcolor" val="tx"/>
                    </a:ext>
                  </a:extLst>
                </a:hlinkClick>
              </a:rPr>
              <a:t>https://www.idahokofc.org/district5</a:t>
            </a:r>
            <a:endParaRPr lang="en-US" sz="2800" b="1" dirty="0">
              <a:solidFill>
                <a:srgbClr val="FFFF00"/>
              </a:solidFill>
            </a:endParaRPr>
          </a:p>
          <a:p>
            <a:pPr lvl="1"/>
            <a:endParaRPr lang="en-US" sz="1500" dirty="0">
              <a:solidFill>
                <a:schemeClr val="bg1"/>
              </a:solidFill>
            </a:endParaRPr>
          </a:p>
          <a:p>
            <a:pPr lvl="1"/>
            <a:r>
              <a:rPr lang="en-US" sz="2800" b="1" dirty="0"/>
              <a:t>Universal Prospect Page:</a:t>
            </a:r>
          </a:p>
          <a:p>
            <a:pPr lvl="1"/>
            <a:r>
              <a:rPr lang="en-US" sz="2800" b="1" dirty="0">
                <a:solidFill>
                  <a:srgbClr val="FFFF00"/>
                </a:solidFill>
                <a:hlinkClick r:id="rId4">
                  <a:extLst>
                    <a:ext uri="{A12FA001-AC4F-418D-AE19-62706E023703}">
                      <ahyp:hlinkClr xmlns:ahyp="http://schemas.microsoft.com/office/drawing/2018/hyperlinkcolor" val="tx"/>
                    </a:ext>
                  </a:extLst>
                </a:hlinkClick>
              </a:rPr>
              <a:t>https://info.kofc.org/us.html</a:t>
            </a:r>
            <a:endParaRPr lang="en-US" sz="2800" b="1" dirty="0">
              <a:solidFill>
                <a:srgbClr val="FFFF00"/>
              </a:solidFill>
            </a:endParaRPr>
          </a:p>
        </p:txBody>
      </p:sp>
      <p:pic>
        <p:nvPicPr>
          <p:cNvPr id="9" name="Picture 8">
            <a:extLst>
              <a:ext uri="{FF2B5EF4-FFF2-40B4-BE49-F238E27FC236}">
                <a16:creationId xmlns:a16="http://schemas.microsoft.com/office/drawing/2014/main" id="{3CEF4B91-C936-4AE9-8E63-8C8D2FFFEB3B}"/>
              </a:ext>
            </a:extLst>
          </p:cNvPr>
          <p:cNvPicPr>
            <a:picLocks noChangeAspect="1"/>
          </p:cNvPicPr>
          <p:nvPr/>
        </p:nvPicPr>
        <p:blipFill>
          <a:blip r:embed="rId5"/>
          <a:stretch>
            <a:fillRect/>
          </a:stretch>
        </p:blipFill>
        <p:spPr>
          <a:xfrm>
            <a:off x="6220525" y="2939086"/>
            <a:ext cx="5895975" cy="3857625"/>
          </a:xfrm>
          <a:prstGeom prst="rect">
            <a:avLst/>
          </a:prstGeom>
        </p:spPr>
      </p:pic>
      <p:pic>
        <p:nvPicPr>
          <p:cNvPr id="10" name="Picture 9">
            <a:extLst>
              <a:ext uri="{FF2B5EF4-FFF2-40B4-BE49-F238E27FC236}">
                <a16:creationId xmlns:a16="http://schemas.microsoft.com/office/drawing/2014/main" id="{6D647433-59DD-4F7B-B099-784E60543F6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830500" y="61289"/>
            <a:ext cx="2286000" cy="2286000"/>
          </a:xfrm>
          <a:prstGeom prst="rect">
            <a:avLst/>
          </a:prstGeom>
        </p:spPr>
      </p:pic>
    </p:spTree>
    <p:extLst>
      <p:ext uri="{BB962C8B-B14F-4D97-AF65-F5344CB8AC3E}">
        <p14:creationId xmlns:p14="http://schemas.microsoft.com/office/powerpoint/2010/main" val="235145162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18AD-C380-4D98-A7B0-8DDBF4FF6AB5}"/>
              </a:ext>
            </a:extLst>
          </p:cNvPr>
          <p:cNvSpPr>
            <a:spLocks noGrp="1"/>
          </p:cNvSpPr>
          <p:nvPr>
            <p:ph type="title"/>
          </p:nvPr>
        </p:nvSpPr>
        <p:spPr>
          <a:xfrm>
            <a:off x="838200" y="365126"/>
            <a:ext cx="5340605" cy="1146176"/>
          </a:xfrm>
        </p:spPr>
        <p:txBody>
          <a:bodyPr vert="horz" lIns="91440" tIns="45720" rIns="91440" bIns="45720" rtlCol="0" anchor="ctr">
            <a:noAutofit/>
          </a:bodyPr>
          <a:lstStyle/>
          <a:p>
            <a:r>
              <a:rPr lang="en-US" sz="9600" dirty="0">
                <a:solidFill>
                  <a:schemeClr val="bg1">
                    <a:lumMod val="95000"/>
                  </a:schemeClr>
                </a:solidFill>
                <a:latin typeface="+mn-lt"/>
              </a:rPr>
              <a:t>Socials</a:t>
            </a:r>
          </a:p>
        </p:txBody>
      </p:sp>
      <p:sp>
        <p:nvSpPr>
          <p:cNvPr id="11" name="Freeform: Shape 10">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2">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4">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3525A7BC-0B06-4CB5-8DDD-C0B355F814B2}"/>
              </a:ext>
            </a:extLst>
          </p:cNvPr>
          <p:cNvSpPr>
            <a:spLocks noGrp="1"/>
          </p:cNvSpPr>
          <p:nvPr>
            <p:ph type="body" sz="half" idx="2"/>
          </p:nvPr>
        </p:nvSpPr>
        <p:spPr>
          <a:xfrm>
            <a:off x="838200" y="2173288"/>
            <a:ext cx="3603171" cy="3639684"/>
          </a:xfrm>
        </p:spPr>
        <p:txBody>
          <a:bodyPr vert="horz" lIns="91440" tIns="45720" rIns="91440" bIns="45720" rtlCol="0" anchor="ctr">
            <a:normAutofit/>
          </a:bodyPr>
          <a:lstStyle/>
          <a:p>
            <a:pPr indent="-228600">
              <a:buFont typeface="Arial" panose="020B0604020202020204" pitchFamily="34" charset="0"/>
              <a:buChar char="•"/>
            </a:pPr>
            <a:r>
              <a:rPr lang="en-US" sz="2000" dirty="0">
                <a:solidFill>
                  <a:srgbClr val="FFFFFF"/>
                </a:solidFill>
              </a:rPr>
              <a:t>Help to bridge the gap between council and families</a:t>
            </a:r>
          </a:p>
          <a:p>
            <a:pPr indent="-228600">
              <a:buFont typeface="Arial" panose="020B0604020202020204" pitchFamily="34" charset="0"/>
              <a:buChar char="•"/>
            </a:pPr>
            <a:r>
              <a:rPr lang="en-US" sz="2000" dirty="0">
                <a:solidFill>
                  <a:srgbClr val="FFFFFF"/>
                </a:solidFill>
              </a:rPr>
              <a:t>Builds Fraternity</a:t>
            </a:r>
          </a:p>
          <a:p>
            <a:pPr indent="-228600">
              <a:buFont typeface="Arial" panose="020B0604020202020204" pitchFamily="34" charset="0"/>
              <a:buChar char="•"/>
            </a:pPr>
            <a:r>
              <a:rPr lang="en-US" sz="2000" dirty="0">
                <a:solidFill>
                  <a:srgbClr val="FFFFFF"/>
                </a:solidFill>
              </a:rPr>
              <a:t>Work hard and </a:t>
            </a:r>
            <a:r>
              <a:rPr lang="en-US" sz="2000" b="1" dirty="0">
                <a:solidFill>
                  <a:srgbClr val="FFFFFF"/>
                </a:solidFill>
              </a:rPr>
              <a:t>play easy</a:t>
            </a:r>
          </a:p>
          <a:p>
            <a:pPr indent="-228600">
              <a:buFont typeface="Arial" panose="020B0604020202020204" pitchFamily="34" charset="0"/>
              <a:buChar char="•"/>
            </a:pPr>
            <a:r>
              <a:rPr lang="en-US" sz="2000" dirty="0">
                <a:solidFill>
                  <a:srgbClr val="FFFFFF"/>
                </a:solidFill>
              </a:rPr>
              <a:t>Pair them with a Charitable Program to conclude the day</a:t>
            </a:r>
          </a:p>
          <a:p>
            <a:pPr indent="-228600">
              <a:buFont typeface="Arial" panose="020B0604020202020204" pitchFamily="34" charset="0"/>
              <a:buChar char="•"/>
            </a:pPr>
            <a:r>
              <a:rPr lang="en-US" sz="2000" dirty="0">
                <a:solidFill>
                  <a:srgbClr val="FFFFFF"/>
                </a:solidFill>
              </a:rPr>
              <a:t>Invite parishioners and candidates</a:t>
            </a:r>
          </a:p>
          <a:p>
            <a:pPr indent="-228600">
              <a:buFont typeface="Arial" panose="020B0604020202020204" pitchFamily="34" charset="0"/>
              <a:buChar char="•"/>
            </a:pPr>
            <a:endParaRPr lang="en-US" sz="2000" dirty="0">
              <a:solidFill>
                <a:srgbClr val="FFFFFF"/>
              </a:solidFill>
            </a:endParaRPr>
          </a:p>
          <a:p>
            <a:pPr indent="-228600">
              <a:buFont typeface="Arial" panose="020B0604020202020204" pitchFamily="34" charset="0"/>
              <a:buChar char="•"/>
            </a:pPr>
            <a:endParaRPr lang="en-US" sz="2000" dirty="0">
              <a:solidFill>
                <a:srgbClr val="FFFFFF"/>
              </a:solidFill>
            </a:endParaRPr>
          </a:p>
        </p:txBody>
      </p:sp>
      <p:pic>
        <p:nvPicPr>
          <p:cNvPr id="6" name="Picture Placeholder 5" descr="A group of people in a park&#10;&#10;Description automatically generated">
            <a:extLst>
              <a:ext uri="{FF2B5EF4-FFF2-40B4-BE49-F238E27FC236}">
                <a16:creationId xmlns:a16="http://schemas.microsoft.com/office/drawing/2014/main" id="{B55ADCC8-E76C-4684-AF4E-A9DD5C0A262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a:xfrm>
            <a:off x="6233210" y="2173287"/>
            <a:ext cx="5070467" cy="4003675"/>
          </a:xfrm>
          <a:custGeom>
            <a:avLst/>
            <a:gdLst/>
            <a:ahLst/>
            <a:cxnLst/>
            <a:rect l="l" t="t" r="r" b="b"/>
            <a:pathLst>
              <a:path w="4636009" h="5032375">
                <a:moveTo>
                  <a:pt x="0" y="0"/>
                </a:moveTo>
                <a:lnTo>
                  <a:pt x="4636009" y="0"/>
                </a:lnTo>
                <a:lnTo>
                  <a:pt x="4636009" y="5032375"/>
                </a:lnTo>
                <a:lnTo>
                  <a:pt x="0" y="5032375"/>
                </a:lnTo>
                <a:close/>
              </a:path>
            </a:pathLst>
          </a:custGeom>
        </p:spPr>
      </p:pic>
      <p:pic>
        <p:nvPicPr>
          <p:cNvPr id="23" name="Picture 22">
            <a:extLst>
              <a:ext uri="{FF2B5EF4-FFF2-40B4-BE49-F238E27FC236}">
                <a16:creationId xmlns:a16="http://schemas.microsoft.com/office/drawing/2014/main" id="{7387351D-856E-47B1-9329-25E30B09F3C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639" y="5080599"/>
            <a:ext cx="1769367" cy="1769367"/>
          </a:xfrm>
          <a:prstGeom prst="rect">
            <a:avLst/>
          </a:prstGeom>
        </p:spPr>
      </p:pic>
    </p:spTree>
    <p:extLst>
      <p:ext uri="{BB962C8B-B14F-4D97-AF65-F5344CB8AC3E}">
        <p14:creationId xmlns:p14="http://schemas.microsoft.com/office/powerpoint/2010/main" val="1745524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939" y="3152480"/>
            <a:ext cx="9107555" cy="2319353"/>
          </a:xfrm>
        </p:spPr>
        <p:txBody>
          <a:bodyPr>
            <a:normAutofit fontScale="90000"/>
          </a:bodyPr>
          <a:lstStyle/>
          <a:p>
            <a:r>
              <a:rPr lang="en-US" dirty="0">
                <a:solidFill>
                  <a:schemeClr val="tx1"/>
                </a:solidFill>
                <a:latin typeface="+mn-lt"/>
                <a:cs typeface="Microsoft Sans Serif" panose="020B0604020202020204" pitchFamily="34" charset="0"/>
              </a:rPr>
              <a:t>Family</a:t>
            </a:r>
            <a:br>
              <a:rPr lang="en-US" dirty="0">
                <a:solidFill>
                  <a:schemeClr val="tx1"/>
                </a:solidFill>
                <a:latin typeface="+mn-lt"/>
                <a:cs typeface="Microsoft Sans Serif" panose="020B0604020202020204" pitchFamily="34" charset="0"/>
              </a:rPr>
            </a:br>
            <a:r>
              <a:rPr lang="en-US" sz="6100" dirty="0">
                <a:solidFill>
                  <a:schemeClr val="tx1"/>
                </a:solidFill>
                <a:latin typeface="+mn-lt"/>
                <a:cs typeface="Microsoft Sans Serif" panose="020B0604020202020204" pitchFamily="34" charset="0"/>
              </a:rPr>
              <a:t>Men want to </a:t>
            </a:r>
            <a:r>
              <a:rPr lang="en-US" sz="6100" dirty="0">
                <a:solidFill>
                  <a:srgbClr val="FF0000"/>
                </a:solidFill>
                <a:latin typeface="+mn-lt"/>
                <a:cs typeface="Microsoft Sans Serif" panose="020B0604020202020204" pitchFamily="34" charset="0"/>
              </a:rPr>
              <a:t>lead</a:t>
            </a:r>
            <a:r>
              <a:rPr lang="en-US" sz="6100" dirty="0">
                <a:solidFill>
                  <a:schemeClr val="bg1"/>
                </a:solidFill>
                <a:latin typeface="+mn-lt"/>
                <a:cs typeface="Microsoft Sans Serif" panose="020B0604020202020204" pitchFamily="34" charset="0"/>
              </a:rPr>
              <a:t> </a:t>
            </a:r>
            <a:r>
              <a:rPr lang="en-US" sz="6100" dirty="0">
                <a:solidFill>
                  <a:schemeClr val="tx1"/>
                </a:solidFill>
                <a:latin typeface="+mn-lt"/>
                <a:cs typeface="Microsoft Sans Serif" panose="020B0604020202020204" pitchFamily="34" charset="0"/>
              </a:rPr>
              <a:t>their families not </a:t>
            </a:r>
            <a:r>
              <a:rPr lang="en-US" sz="6100" dirty="0">
                <a:solidFill>
                  <a:srgbClr val="FF0000"/>
                </a:solidFill>
                <a:latin typeface="+mn-lt"/>
                <a:cs typeface="Microsoft Sans Serif" panose="020B0604020202020204" pitchFamily="34" charset="0"/>
              </a:rPr>
              <a:t>leave</a:t>
            </a:r>
            <a:r>
              <a:rPr lang="en-US" sz="6100" dirty="0">
                <a:solidFill>
                  <a:schemeClr val="bg1"/>
                </a:solidFill>
                <a:latin typeface="+mn-lt"/>
                <a:cs typeface="Microsoft Sans Serif" panose="020B0604020202020204" pitchFamily="34" charset="0"/>
              </a:rPr>
              <a:t> </a:t>
            </a:r>
            <a:r>
              <a:rPr lang="en-US" sz="6100" dirty="0">
                <a:solidFill>
                  <a:schemeClr val="tx1"/>
                </a:solidFill>
                <a:latin typeface="+mn-lt"/>
                <a:cs typeface="Microsoft Sans Serif" panose="020B0604020202020204" pitchFamily="34" charset="0"/>
              </a:rPr>
              <a:t>their families</a:t>
            </a: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30716" y="591581"/>
            <a:ext cx="2286000" cy="2286000"/>
          </a:xfrm>
          <a:prstGeom prst="rect">
            <a:avLst/>
          </a:prstGeom>
        </p:spPr>
      </p:pic>
    </p:spTree>
    <p:extLst>
      <p:ext uri="{BB962C8B-B14F-4D97-AF65-F5344CB8AC3E}">
        <p14:creationId xmlns:p14="http://schemas.microsoft.com/office/powerpoint/2010/main" val="3370254243"/>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938" y="3255533"/>
            <a:ext cx="9107555" cy="2998963"/>
          </a:xfrm>
        </p:spPr>
        <p:txBody>
          <a:bodyPr>
            <a:normAutofit fontScale="90000"/>
          </a:bodyPr>
          <a:lstStyle/>
          <a:p>
            <a:br>
              <a:rPr lang="en-US" dirty="0">
                <a:latin typeface="Microsoft Sans Serif" panose="020B0604020202020204" pitchFamily="34" charset="0"/>
                <a:cs typeface="Microsoft Sans Serif" panose="020B0604020202020204" pitchFamily="34" charset="0"/>
              </a:rPr>
            </a:br>
            <a:r>
              <a:rPr lang="en-US" sz="8300" dirty="0">
                <a:solidFill>
                  <a:schemeClr val="tx1"/>
                </a:solidFill>
                <a:latin typeface="+mn-lt"/>
                <a:cs typeface="Microsoft Sans Serif" panose="020B0604020202020204" pitchFamily="34" charset="0"/>
              </a:rPr>
              <a:t>Fraternal Benefit Night</a:t>
            </a:r>
            <a:br>
              <a:rPr lang="en-US" sz="8300" dirty="0">
                <a:solidFill>
                  <a:schemeClr val="tx1"/>
                </a:solidFill>
                <a:latin typeface="+mn-lt"/>
                <a:cs typeface="Microsoft Sans Serif" panose="020B0604020202020204" pitchFamily="34" charset="0"/>
              </a:rPr>
            </a:br>
            <a:r>
              <a:rPr lang="en-US" sz="8300" dirty="0">
                <a:solidFill>
                  <a:schemeClr val="tx1"/>
                </a:solidFill>
                <a:latin typeface="+mn-lt"/>
                <a:cs typeface="Microsoft Sans Serif" panose="020B0604020202020204" pitchFamily="34" charset="0"/>
              </a:rPr>
              <a:t>Paul Ford &amp; Trey Schorr</a:t>
            </a: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30715" y="579389"/>
            <a:ext cx="2286000" cy="2286000"/>
          </a:xfrm>
          <a:prstGeom prst="rect">
            <a:avLst/>
          </a:prstGeom>
        </p:spPr>
      </p:pic>
    </p:spTree>
    <p:extLst>
      <p:ext uri="{BB962C8B-B14F-4D97-AF65-F5344CB8AC3E}">
        <p14:creationId xmlns:p14="http://schemas.microsoft.com/office/powerpoint/2010/main" val="329951402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939" y="3152479"/>
            <a:ext cx="9107555" cy="2887593"/>
          </a:xfrm>
        </p:spPr>
        <p:txBody>
          <a:bodyPr>
            <a:normAutofit/>
          </a:bodyPr>
          <a:lstStyle/>
          <a:p>
            <a:r>
              <a:rPr lang="en-US" dirty="0">
                <a:solidFill>
                  <a:schemeClr val="tx1"/>
                </a:solidFill>
                <a:latin typeface="+mn-lt"/>
                <a:cs typeface="Arial" panose="020B0604020202020204" pitchFamily="34" charset="0"/>
              </a:rPr>
              <a:t>Where do we go from here?</a:t>
            </a:r>
            <a:endParaRPr lang="en-US" dirty="0">
              <a:solidFill>
                <a:schemeClr val="tx1"/>
              </a:solidFill>
              <a:latin typeface="+mn-lt"/>
              <a:cs typeface="Microsoft Sans Serif" panose="020B0604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30716" y="591581"/>
            <a:ext cx="2286000" cy="2286000"/>
          </a:xfrm>
          <a:prstGeom prst="rect">
            <a:avLst/>
          </a:prstGeom>
        </p:spPr>
      </p:pic>
    </p:spTree>
    <p:extLst>
      <p:ext uri="{BB962C8B-B14F-4D97-AF65-F5344CB8AC3E}">
        <p14:creationId xmlns:p14="http://schemas.microsoft.com/office/powerpoint/2010/main" val="1951764693"/>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D4BF-2FC2-49D6-8376-45328BCA74BE}"/>
              </a:ext>
            </a:extLst>
          </p:cNvPr>
          <p:cNvSpPr>
            <a:spLocks noGrp="1"/>
          </p:cNvSpPr>
          <p:nvPr>
            <p:ph type="ctrTitle"/>
          </p:nvPr>
        </p:nvSpPr>
        <p:spPr>
          <a:xfrm>
            <a:off x="1542222" y="4375053"/>
            <a:ext cx="9107555" cy="2308324"/>
          </a:xfrm>
        </p:spPr>
        <p:txBody>
          <a:bodyPr/>
          <a:lstStyle/>
          <a:p>
            <a:r>
              <a:rPr lang="en-US" dirty="0">
                <a:solidFill>
                  <a:schemeClr val="tx1"/>
                </a:solidFill>
                <a:latin typeface="+mn-lt"/>
                <a:cs typeface="Arial" panose="020B0604020202020204" pitchFamily="34" charset="0"/>
              </a:rPr>
              <a:t>Closing Prayer</a:t>
            </a:r>
            <a:endParaRPr lang="en-US" dirty="0">
              <a:solidFill>
                <a:schemeClr val="tx1"/>
              </a:solidFill>
              <a:latin typeface="+mn-lt"/>
              <a:cs typeface="Microsoft Sans Serif" panose="020B0604020202020204" pitchFamily="34" charset="0"/>
            </a:endParaRPr>
          </a:p>
        </p:txBody>
      </p:sp>
      <p:pic>
        <p:nvPicPr>
          <p:cNvPr id="4" name="Picture 3">
            <a:extLst>
              <a:ext uri="{FF2B5EF4-FFF2-40B4-BE49-F238E27FC236}">
                <a16:creationId xmlns:a16="http://schemas.microsoft.com/office/drawing/2014/main" id="{41611180-8C06-41CC-BE0C-6751B05E7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901" y="1328785"/>
            <a:ext cx="2286198" cy="2286198"/>
          </a:xfrm>
          <a:prstGeom prst="rect">
            <a:avLst/>
          </a:prstGeom>
        </p:spPr>
      </p:pic>
      <p:sp>
        <p:nvSpPr>
          <p:cNvPr id="5" name="Title 1">
            <a:extLst>
              <a:ext uri="{FF2B5EF4-FFF2-40B4-BE49-F238E27FC236}">
                <a16:creationId xmlns:a16="http://schemas.microsoft.com/office/drawing/2014/main" id="{AC91B6FD-C0EE-4500-AB48-7DBF24B46035}"/>
              </a:ext>
            </a:extLst>
          </p:cNvPr>
          <p:cNvSpPr txBox="1">
            <a:spLocks/>
          </p:cNvSpPr>
          <p:nvPr/>
        </p:nvSpPr>
        <p:spPr>
          <a:xfrm>
            <a:off x="1" y="174623"/>
            <a:ext cx="4952900" cy="2308324"/>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Garamond" panose="02020404030301010803" pitchFamily="18" charset="0"/>
                <a:ea typeface="+mn-ea"/>
                <a:cs typeface="Segoe UI Semilight" panose="020B0402040204020203" pitchFamily="34" charset="0"/>
              </a:defRPr>
            </a:lvl1pPr>
          </a:lstStyle>
          <a:p>
            <a:r>
              <a:rPr lang="en-US" sz="7700" dirty="0">
                <a:solidFill>
                  <a:schemeClr val="tx1"/>
                </a:solidFill>
                <a:latin typeface="Microsoft Sans Serif" panose="020B0604020202020204" pitchFamily="34" charset="0"/>
                <a:cs typeface="Microsoft Sans Serif" panose="020B0604020202020204" pitchFamily="34" charset="0"/>
              </a:rPr>
              <a:t>Thank You</a:t>
            </a:r>
            <a:r>
              <a:rPr lang="en-US" dirty="0">
                <a:solidFill>
                  <a:schemeClr val="tx1"/>
                </a:solidFill>
                <a:latin typeface="Microsoft Sans Serif" panose="020B0604020202020204" pitchFamily="34" charset="0"/>
                <a:cs typeface="Microsoft Sans Serif" panose="020B0604020202020204" pitchFamily="34" charset="0"/>
              </a:rPr>
              <a:t>!</a:t>
            </a:r>
          </a:p>
        </p:txBody>
      </p:sp>
      <p:sp>
        <p:nvSpPr>
          <p:cNvPr id="6" name="Title 1">
            <a:extLst>
              <a:ext uri="{FF2B5EF4-FFF2-40B4-BE49-F238E27FC236}">
                <a16:creationId xmlns:a16="http://schemas.microsoft.com/office/drawing/2014/main" id="{08E9AA54-6775-4068-9673-BD174FC0203C}"/>
              </a:ext>
            </a:extLst>
          </p:cNvPr>
          <p:cNvSpPr txBox="1">
            <a:spLocks/>
          </p:cNvSpPr>
          <p:nvPr/>
        </p:nvSpPr>
        <p:spPr>
          <a:xfrm>
            <a:off x="7239099" y="174623"/>
            <a:ext cx="4952900" cy="2308324"/>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Garamond" panose="02020404030301010803" pitchFamily="18" charset="0"/>
                <a:ea typeface="+mn-ea"/>
                <a:cs typeface="Segoe UI Semilight" panose="020B0402040204020203" pitchFamily="34" charset="0"/>
              </a:defRPr>
            </a:lvl1pPr>
          </a:lstStyle>
          <a:p>
            <a:r>
              <a:rPr lang="en-US" sz="7700" dirty="0">
                <a:solidFill>
                  <a:schemeClr val="tx1"/>
                </a:solidFill>
                <a:latin typeface="Microsoft Sans Serif" panose="020B0604020202020204" pitchFamily="34" charset="0"/>
                <a:cs typeface="Microsoft Sans Serif" panose="020B0604020202020204" pitchFamily="34" charset="0"/>
              </a:rPr>
              <a:t>Gracias!</a:t>
            </a:r>
          </a:p>
        </p:txBody>
      </p:sp>
    </p:spTree>
    <p:extLst>
      <p:ext uri="{BB962C8B-B14F-4D97-AF65-F5344CB8AC3E}">
        <p14:creationId xmlns:p14="http://schemas.microsoft.com/office/powerpoint/2010/main" val="2657472746"/>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91EE7E-DB8A-4DB4-93C4-943F007BA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862" y="157162"/>
            <a:ext cx="4052276" cy="6543675"/>
          </a:xfrm>
          <a:prstGeom prst="rect">
            <a:avLst/>
          </a:prstGeom>
        </p:spPr>
      </p:pic>
    </p:spTree>
    <p:extLst>
      <p:ext uri="{BB962C8B-B14F-4D97-AF65-F5344CB8AC3E}">
        <p14:creationId xmlns:p14="http://schemas.microsoft.com/office/powerpoint/2010/main" val="428600259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lose up of a flag&#10;&#10;Description automatically generated">
            <a:extLst>
              <a:ext uri="{FF2B5EF4-FFF2-40B4-BE49-F238E27FC236}">
                <a16:creationId xmlns:a16="http://schemas.microsoft.com/office/drawing/2014/main" id="{378C22C1-81EF-42C8-83C0-36CC76E91811}"/>
              </a:ext>
            </a:extLst>
          </p:cNvPr>
          <p:cNvPicPr>
            <a:picLocks noChangeAspect="1"/>
          </p:cNvPicPr>
          <p:nvPr/>
        </p:nvPicPr>
        <p:blipFill rotWithShape="1">
          <a:blip r:embed="rId2">
            <a:extLst>
              <a:ext uri="{28A0092B-C50C-407E-A947-70E740481C1C}">
                <a14:useLocalDpi xmlns:a14="http://schemas.microsoft.com/office/drawing/2010/main" val="0"/>
              </a:ext>
            </a:extLst>
          </a:blip>
          <a:srcRect r="1" b="3157"/>
          <a:stretch/>
        </p:blipFill>
        <p:spPr>
          <a:xfrm>
            <a:off x="196850" y="173518"/>
            <a:ext cx="11798300" cy="6512763"/>
          </a:xfrm>
          <a:prstGeom prst="rect">
            <a:avLst/>
          </a:prstGeom>
        </p:spPr>
      </p:pic>
    </p:spTree>
    <p:extLst>
      <p:ext uri="{BB962C8B-B14F-4D97-AF65-F5344CB8AC3E}">
        <p14:creationId xmlns:p14="http://schemas.microsoft.com/office/powerpoint/2010/main" val="179984640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877581"/>
            <a:ext cx="12192000" cy="3980419"/>
          </a:xfrm>
        </p:spPr>
        <p:txBody>
          <a:bodyPr>
            <a:normAutofit fontScale="90000"/>
          </a:bodyPr>
          <a:lstStyle/>
          <a:p>
            <a:br>
              <a:rPr lang="en-US" dirty="0">
                <a:latin typeface="Microsoft Sans Serif" panose="020B0604020202020204" pitchFamily="34" charset="0"/>
                <a:cs typeface="Microsoft Sans Serif" panose="020B0604020202020204" pitchFamily="34" charset="0"/>
              </a:rPr>
            </a:br>
            <a:r>
              <a:rPr lang="en-US" dirty="0">
                <a:solidFill>
                  <a:schemeClr val="tx1"/>
                </a:solidFill>
                <a:latin typeface="+mn-lt"/>
                <a:cs typeface="Microsoft Sans Serif" panose="020B0604020202020204" pitchFamily="34" charset="0"/>
              </a:rPr>
              <a:t>The Power of Change</a:t>
            </a:r>
            <a:br>
              <a:rPr lang="en-US" dirty="0">
                <a:solidFill>
                  <a:schemeClr val="tx1"/>
                </a:solidFill>
                <a:latin typeface="+mn-lt"/>
                <a:cs typeface="Microsoft Sans Serif" panose="020B0604020202020204" pitchFamily="34" charset="0"/>
              </a:rPr>
            </a:br>
            <a:r>
              <a:rPr lang="en-US" dirty="0">
                <a:solidFill>
                  <a:schemeClr val="tx1"/>
                </a:solidFill>
                <a:latin typeface="+mn-lt"/>
                <a:cs typeface="Microsoft Sans Serif" panose="020B0604020202020204" pitchFamily="34" charset="0"/>
              </a:rPr>
              <a:t>What has changed and Why?</a:t>
            </a:r>
            <a:br>
              <a:rPr lang="en-US" dirty="0">
                <a:solidFill>
                  <a:schemeClr val="tx1"/>
                </a:solidFill>
                <a:latin typeface="+mn-lt"/>
                <a:cs typeface="Microsoft Sans Serif" panose="020B0604020202020204" pitchFamily="34" charset="0"/>
              </a:rPr>
            </a:br>
            <a:r>
              <a:rPr lang="en-US" dirty="0">
                <a:solidFill>
                  <a:schemeClr val="tx1"/>
                </a:solidFill>
                <a:latin typeface="+mn-lt"/>
                <a:cs typeface="Microsoft Sans Serif" panose="020B0604020202020204" pitchFamily="34" charset="0"/>
              </a:rPr>
              <a:t>Requirements</a:t>
            </a:r>
            <a:br>
              <a:rPr lang="en-US" dirty="0">
                <a:solidFill>
                  <a:schemeClr val="tx1"/>
                </a:solidFill>
                <a:latin typeface="+mn-lt"/>
                <a:cs typeface="Microsoft Sans Serif" panose="020B0604020202020204" pitchFamily="34" charset="0"/>
              </a:rPr>
            </a:br>
            <a:r>
              <a:rPr lang="en-US" dirty="0">
                <a:solidFill>
                  <a:schemeClr val="tx1"/>
                </a:solidFill>
                <a:latin typeface="+mn-lt"/>
                <a:cs typeface="Microsoft Sans Serif" panose="020B0604020202020204" pitchFamily="34" charset="0"/>
              </a:rPr>
              <a:t>Faith in Action</a:t>
            </a: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53000" y="591581"/>
            <a:ext cx="2286000" cy="2286000"/>
          </a:xfrm>
          <a:prstGeom prst="rect">
            <a:avLst/>
          </a:prstGeom>
        </p:spPr>
      </p:pic>
    </p:spTree>
    <p:extLst>
      <p:ext uri="{BB962C8B-B14F-4D97-AF65-F5344CB8AC3E}">
        <p14:creationId xmlns:p14="http://schemas.microsoft.com/office/powerpoint/2010/main" val="201258211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C20A0-2D59-41C3-96AE-F0A51488CA4D}"/>
              </a:ext>
            </a:extLst>
          </p:cNvPr>
          <p:cNvSpPr>
            <a:spLocks noGrp="1"/>
          </p:cNvSpPr>
          <p:nvPr>
            <p:ph type="title"/>
          </p:nvPr>
        </p:nvSpPr>
        <p:spPr/>
        <p:txBody>
          <a:bodyPr>
            <a:noAutofit/>
          </a:bodyPr>
          <a:lstStyle/>
          <a:p>
            <a:pPr algn="ctr"/>
            <a:r>
              <a:rPr lang="en-US" sz="9600" b="1" dirty="0">
                <a:solidFill>
                  <a:schemeClr val="bg1"/>
                </a:solidFill>
                <a:latin typeface="+mn-lt"/>
              </a:rPr>
              <a:t>What’s New</a:t>
            </a:r>
          </a:p>
        </p:txBody>
      </p:sp>
      <p:sp>
        <p:nvSpPr>
          <p:cNvPr id="3" name="Content Placeholder 2">
            <a:extLst>
              <a:ext uri="{FF2B5EF4-FFF2-40B4-BE49-F238E27FC236}">
                <a16:creationId xmlns:a16="http://schemas.microsoft.com/office/drawing/2014/main" id="{63AFA832-DE8D-4C2B-AA05-C5A25694A38F}"/>
              </a:ext>
            </a:extLst>
          </p:cNvPr>
          <p:cNvSpPr>
            <a:spLocks noGrp="1"/>
          </p:cNvSpPr>
          <p:nvPr>
            <p:ph sz="half" idx="1"/>
          </p:nvPr>
        </p:nvSpPr>
        <p:spPr/>
        <p:txBody>
          <a:bodyPr/>
          <a:lstStyle/>
          <a:p>
            <a:pPr marL="0" indent="0">
              <a:buNone/>
            </a:pPr>
            <a:r>
              <a:rPr lang="en-US" b="1" dirty="0">
                <a:solidFill>
                  <a:schemeClr val="bg1"/>
                </a:solidFill>
              </a:rPr>
              <a:t>Changes:</a:t>
            </a:r>
          </a:p>
          <a:p>
            <a:r>
              <a:rPr lang="en-US" b="1" dirty="0">
                <a:solidFill>
                  <a:schemeClr val="bg1"/>
                </a:solidFill>
              </a:rPr>
              <a:t>Combined Degree of Charity, Unity and Fraternity</a:t>
            </a:r>
          </a:p>
          <a:p>
            <a:r>
              <a:rPr lang="en-US" b="1" dirty="0">
                <a:solidFill>
                  <a:schemeClr val="bg1"/>
                </a:solidFill>
              </a:rPr>
              <a:t>Ceremonials</a:t>
            </a:r>
          </a:p>
          <a:p>
            <a:pPr lvl="1"/>
            <a:r>
              <a:rPr lang="en-US" b="1" dirty="0">
                <a:solidFill>
                  <a:schemeClr val="bg1"/>
                </a:solidFill>
              </a:rPr>
              <a:t>Secrecy </a:t>
            </a:r>
          </a:p>
          <a:p>
            <a:r>
              <a:rPr lang="en-US" b="1" dirty="0">
                <a:solidFill>
                  <a:schemeClr val="bg1"/>
                </a:solidFill>
              </a:rPr>
              <a:t>Fr. McGivney Award</a:t>
            </a:r>
          </a:p>
          <a:p>
            <a:r>
              <a:rPr lang="en-US" b="1" dirty="0">
                <a:solidFill>
                  <a:schemeClr val="bg1"/>
                </a:solidFill>
              </a:rPr>
              <a:t>Founders’ Award</a:t>
            </a:r>
          </a:p>
          <a:p>
            <a:r>
              <a:rPr lang="en-US" b="1" dirty="0">
                <a:solidFill>
                  <a:schemeClr val="bg1"/>
                </a:solidFill>
              </a:rPr>
              <a:t>Columbian Award</a:t>
            </a:r>
          </a:p>
          <a:p>
            <a:r>
              <a:rPr lang="en-US" b="1" dirty="0">
                <a:solidFill>
                  <a:schemeClr val="bg1"/>
                </a:solidFill>
              </a:rPr>
              <a:t>Supreme Council Per Capita</a:t>
            </a:r>
          </a:p>
          <a:p>
            <a:endParaRPr lang="en-US" dirty="0"/>
          </a:p>
        </p:txBody>
      </p:sp>
      <p:sp>
        <p:nvSpPr>
          <p:cNvPr id="4" name="Content Placeholder 3">
            <a:extLst>
              <a:ext uri="{FF2B5EF4-FFF2-40B4-BE49-F238E27FC236}">
                <a16:creationId xmlns:a16="http://schemas.microsoft.com/office/drawing/2014/main" id="{934E5C3C-9814-4A4C-88E5-0FCEE013BD5A}"/>
              </a:ext>
            </a:extLst>
          </p:cNvPr>
          <p:cNvSpPr>
            <a:spLocks noGrp="1"/>
          </p:cNvSpPr>
          <p:nvPr>
            <p:ph sz="half" idx="2"/>
          </p:nvPr>
        </p:nvSpPr>
        <p:spPr/>
        <p:txBody>
          <a:bodyPr>
            <a:normAutofit/>
          </a:bodyPr>
          <a:lstStyle/>
          <a:p>
            <a:pPr marL="0" indent="0">
              <a:buNone/>
            </a:pPr>
            <a:r>
              <a:rPr lang="en-US" sz="2700" b="1" dirty="0">
                <a:solidFill>
                  <a:schemeClr val="bg1"/>
                </a:solidFill>
              </a:rPr>
              <a:t>Requirements:</a:t>
            </a:r>
          </a:p>
          <a:p>
            <a:r>
              <a:rPr lang="en-US" sz="2700" b="1" dirty="0">
                <a:solidFill>
                  <a:schemeClr val="bg1"/>
                </a:solidFill>
              </a:rPr>
              <a:t>Form 185 </a:t>
            </a:r>
            <a:r>
              <a:rPr lang="en-US" sz="2700" b="1" dirty="0">
                <a:solidFill>
                  <a:srgbClr val="FF0000"/>
                </a:solidFill>
              </a:rPr>
              <a:t>7/1</a:t>
            </a:r>
          </a:p>
          <a:p>
            <a:r>
              <a:rPr lang="en-US" sz="2700" b="1" dirty="0">
                <a:solidFill>
                  <a:schemeClr val="bg1"/>
                </a:solidFill>
              </a:rPr>
              <a:t>Form 365 – Safe Environment</a:t>
            </a:r>
            <a:r>
              <a:rPr lang="en-US" sz="2700" dirty="0"/>
              <a:t> </a:t>
            </a:r>
            <a:r>
              <a:rPr lang="en-US" sz="2700" dirty="0">
                <a:solidFill>
                  <a:srgbClr val="FF0000"/>
                </a:solidFill>
              </a:rPr>
              <a:t>8/1</a:t>
            </a:r>
          </a:p>
          <a:p>
            <a:r>
              <a:rPr lang="en-US" sz="2700" dirty="0">
                <a:solidFill>
                  <a:schemeClr val="bg1"/>
                </a:solidFill>
              </a:rPr>
              <a:t>Council Audit</a:t>
            </a:r>
            <a:r>
              <a:rPr lang="en-US" sz="2700" dirty="0"/>
              <a:t> </a:t>
            </a:r>
            <a:r>
              <a:rPr lang="en-US" sz="2700" dirty="0">
                <a:solidFill>
                  <a:srgbClr val="FF0000"/>
                </a:solidFill>
              </a:rPr>
              <a:t>8/15</a:t>
            </a:r>
          </a:p>
          <a:p>
            <a:r>
              <a:rPr lang="en-US" sz="2700" dirty="0">
                <a:solidFill>
                  <a:schemeClr val="bg1"/>
                </a:solidFill>
              </a:rPr>
              <a:t>Form 1728 – Survey of Fraternal Activity </a:t>
            </a:r>
            <a:r>
              <a:rPr lang="en-US" sz="2700" dirty="0">
                <a:solidFill>
                  <a:srgbClr val="FF0000"/>
                </a:solidFill>
              </a:rPr>
              <a:t>1/31</a:t>
            </a:r>
          </a:p>
          <a:p>
            <a:r>
              <a:rPr lang="en-US" sz="2700" dirty="0">
                <a:solidFill>
                  <a:schemeClr val="bg1"/>
                </a:solidFill>
              </a:rPr>
              <a:t>Faith In Action – Columbian Award </a:t>
            </a:r>
            <a:r>
              <a:rPr lang="en-US" sz="2700" dirty="0">
                <a:solidFill>
                  <a:srgbClr val="FF0000"/>
                </a:solidFill>
              </a:rPr>
              <a:t>6/30</a:t>
            </a:r>
          </a:p>
        </p:txBody>
      </p:sp>
      <p:pic>
        <p:nvPicPr>
          <p:cNvPr id="5" name="Picture 4">
            <a:extLst>
              <a:ext uri="{FF2B5EF4-FFF2-40B4-BE49-F238E27FC236}">
                <a16:creationId xmlns:a16="http://schemas.microsoft.com/office/drawing/2014/main" id="{7C207CFA-58FC-4E63-92AA-CD177AEAA5B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653658" y="5973316"/>
            <a:ext cx="884684" cy="884684"/>
          </a:xfrm>
          <a:prstGeom prst="rect">
            <a:avLst/>
          </a:prstGeom>
        </p:spPr>
      </p:pic>
    </p:spTree>
    <p:extLst>
      <p:ext uri="{BB962C8B-B14F-4D97-AF65-F5344CB8AC3E}">
        <p14:creationId xmlns:p14="http://schemas.microsoft.com/office/powerpoint/2010/main" val="4263123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47389" y="3028426"/>
            <a:ext cx="9107555" cy="1557673"/>
          </a:xfrm>
        </p:spPr>
        <p:txBody>
          <a:bodyPr>
            <a:normAutofit fontScale="90000"/>
          </a:bodyPr>
          <a:lstStyle/>
          <a:p>
            <a:r>
              <a:rPr lang="en-US" dirty="0">
                <a:solidFill>
                  <a:schemeClr val="tx1"/>
                </a:solidFill>
                <a:latin typeface="+mn-lt"/>
                <a:cs typeface="Microsoft Sans Serif" panose="020B0604020202020204" pitchFamily="34" charset="0"/>
              </a:rPr>
              <a:t>FAITH IN ACTION</a:t>
            </a:r>
            <a:br>
              <a:rPr lang="en-US" dirty="0">
                <a:solidFill>
                  <a:schemeClr val="bg1"/>
                </a:solidFill>
                <a:latin typeface="+mn-lt"/>
                <a:cs typeface="Microsoft Sans Serif" panose="020B0604020202020204" pitchFamily="34" charset="0"/>
              </a:rPr>
            </a:br>
            <a:r>
              <a:rPr lang="en-US" sz="5300" b="0" dirty="0">
                <a:solidFill>
                  <a:srgbClr val="FFFF00"/>
                </a:solidFill>
                <a:latin typeface="+mn-lt"/>
                <a:cs typeface="Arial" panose="020B0604020202020204" pitchFamily="34" charset="0"/>
              </a:rPr>
              <a:t>KofC.org/</a:t>
            </a:r>
            <a:r>
              <a:rPr lang="en-US" sz="5300" b="0" dirty="0" err="1">
                <a:solidFill>
                  <a:srgbClr val="FFFF00"/>
                </a:solidFill>
                <a:latin typeface="+mn-lt"/>
                <a:cs typeface="Arial" panose="020B0604020202020204" pitchFamily="34" charset="0"/>
              </a:rPr>
              <a:t>faithinaction</a:t>
            </a:r>
            <a:endParaRPr lang="en-US" sz="5300" b="0" dirty="0">
              <a:solidFill>
                <a:srgbClr val="FFFF00"/>
              </a:solidFill>
              <a:latin typeface="+mn-lt"/>
              <a:cs typeface="Arial" panose="020B0604020202020204" pitchFamily="34" charset="0"/>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61851" y="591580"/>
            <a:ext cx="2286000" cy="2286000"/>
          </a:xfrm>
          <a:prstGeom prst="rect">
            <a:avLst/>
          </a:prstGeom>
        </p:spPr>
      </p:pic>
      <p:grpSp>
        <p:nvGrpSpPr>
          <p:cNvPr id="15" name="Group 14"/>
          <p:cNvGrpSpPr/>
          <p:nvPr/>
        </p:nvGrpSpPr>
        <p:grpSpPr>
          <a:xfrm>
            <a:off x="2866380" y="5184253"/>
            <a:ext cx="5814672" cy="1371600"/>
            <a:chOff x="2771536" y="5184253"/>
            <a:chExt cx="5814672" cy="1371600"/>
          </a:xfrm>
        </p:grpSpPr>
        <p:pic>
          <p:nvPicPr>
            <p:cNvPr id="11" name="Picture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706323" y="5184253"/>
              <a:ext cx="1371600" cy="1371600"/>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771536" y="5184253"/>
              <a:ext cx="1370555" cy="1371600"/>
            </a:xfrm>
            <a:prstGeom prst="rect">
              <a:avLst/>
            </a:prstGeom>
            <a:ln>
              <a:noFill/>
            </a:ln>
          </p:spPr>
        </p:pic>
        <p:pic>
          <p:nvPicPr>
            <p:cNvPr id="13" name="Picture 12"/>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238407" y="5184253"/>
              <a:ext cx="1371600" cy="1371600"/>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214608" y="5184253"/>
              <a:ext cx="1371600" cy="1371600"/>
            </a:xfrm>
            <a:prstGeom prst="rect">
              <a:avLst/>
            </a:prstGeom>
          </p:spPr>
        </p:pic>
      </p:grpSp>
    </p:spTree>
    <p:extLst>
      <p:ext uri="{BB962C8B-B14F-4D97-AF65-F5344CB8AC3E}">
        <p14:creationId xmlns:p14="http://schemas.microsoft.com/office/powerpoint/2010/main" val="40136182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027407118"/>
              </p:ext>
            </p:extLst>
          </p:nvPr>
        </p:nvGraphicFramePr>
        <p:xfrm>
          <a:off x="513457" y="0"/>
          <a:ext cx="10658008" cy="6880946"/>
        </p:xfrm>
        <a:graphic>
          <a:graphicData uri="http://schemas.openxmlformats.org/drawingml/2006/table">
            <a:tbl>
              <a:tblPr firstRow="1" bandRow="1">
                <a:tableStyleId>{5C22544A-7EE6-4342-B048-85BDC9FD1C3A}</a:tableStyleId>
              </a:tblPr>
              <a:tblGrid>
                <a:gridCol w="5329004">
                  <a:extLst>
                    <a:ext uri="{9D8B030D-6E8A-4147-A177-3AD203B41FA5}">
                      <a16:colId xmlns:a16="http://schemas.microsoft.com/office/drawing/2014/main" val="20000"/>
                    </a:ext>
                  </a:extLst>
                </a:gridCol>
                <a:gridCol w="5329004">
                  <a:extLst>
                    <a:ext uri="{9D8B030D-6E8A-4147-A177-3AD203B41FA5}">
                      <a16:colId xmlns:a16="http://schemas.microsoft.com/office/drawing/2014/main" val="20001"/>
                    </a:ext>
                  </a:extLst>
                </a:gridCol>
              </a:tblGrid>
              <a:tr h="3774107">
                <a:tc>
                  <a:txBody>
                    <a:bodyPr/>
                    <a:lstStyle/>
                    <a:p>
                      <a:pPr marL="0" marR="0">
                        <a:lnSpc>
                          <a:spcPct val="107000"/>
                        </a:lnSpc>
                        <a:spcBef>
                          <a:spcPts val="0"/>
                        </a:spcBef>
                        <a:spcAft>
                          <a:spcPts val="0"/>
                        </a:spcAft>
                      </a:pPr>
                      <a:r>
                        <a:rPr lang="en-US" sz="2100" b="1" dirty="0">
                          <a:solidFill>
                            <a:schemeClr val="tx1"/>
                          </a:solidFill>
                          <a:effectLst/>
                          <a:latin typeface="+mn-lt"/>
                          <a:ea typeface="Calibri" panose="020F0502020204030204" pitchFamily="34" charset="0"/>
                          <a:cs typeface="Microsoft Sans Serif" panose="020B0604020202020204" pitchFamily="34" charset="0"/>
                        </a:rPr>
                        <a:t>FAITH</a:t>
                      </a:r>
                    </a:p>
                    <a:p>
                      <a:pPr marL="0" marR="0">
                        <a:lnSpc>
                          <a:spcPct val="107000"/>
                        </a:lnSpc>
                        <a:spcBef>
                          <a:spcPts val="0"/>
                        </a:spcBef>
                        <a:spcAft>
                          <a:spcPts val="0"/>
                        </a:spcAft>
                      </a:pPr>
                      <a:r>
                        <a:rPr lang="en-US" sz="2100" b="1" dirty="0">
                          <a:solidFill>
                            <a:schemeClr val="tx1"/>
                          </a:solidFill>
                          <a:effectLst/>
                          <a:latin typeface="+mn-lt"/>
                          <a:ea typeface="Calibri" panose="020F0502020204030204" pitchFamily="34" charset="0"/>
                          <a:cs typeface="Microsoft Sans Serif" panose="020B0604020202020204" pitchFamily="34" charset="0"/>
                        </a:rPr>
                        <a:t>RSVP</a:t>
                      </a:r>
                    </a:p>
                    <a:p>
                      <a:pPr marL="0" marR="0">
                        <a:lnSpc>
                          <a:spcPct val="107000"/>
                        </a:lnSpc>
                        <a:spcBef>
                          <a:spcPts val="0"/>
                        </a:spcBef>
                        <a:spcAft>
                          <a:spcPts val="0"/>
                        </a:spcAft>
                      </a:pPr>
                      <a:r>
                        <a:rPr lang="en-US" sz="2100" b="1" dirty="0">
                          <a:solidFill>
                            <a:schemeClr val="tx1"/>
                          </a:solidFill>
                          <a:effectLst/>
                          <a:latin typeface="+mn-lt"/>
                          <a:ea typeface="Calibri" panose="020F0502020204030204" pitchFamily="34" charset="0"/>
                          <a:cs typeface="Microsoft Sans Serif" panose="020B0604020202020204" pitchFamily="34" charset="0"/>
                        </a:rPr>
                        <a:t>Into the Breach</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2100" b="1" dirty="0">
                          <a:solidFill>
                            <a:schemeClr val="tx1"/>
                          </a:solidFill>
                          <a:effectLst/>
                          <a:latin typeface="+mn-lt"/>
                          <a:ea typeface="Calibri" panose="020F0502020204030204" pitchFamily="34" charset="0"/>
                          <a:cs typeface="Microsoft Sans Serif" panose="020B0604020202020204" pitchFamily="34" charset="0"/>
                        </a:rPr>
                        <a:t>Spiritual Reflection Program</a:t>
                      </a:r>
                    </a:p>
                    <a:p>
                      <a:pPr marL="0" marR="0">
                        <a:lnSpc>
                          <a:spcPct val="107000"/>
                        </a:lnSpc>
                        <a:spcBef>
                          <a:spcPts val="0"/>
                        </a:spcBef>
                        <a:spcAft>
                          <a:spcPts val="0"/>
                        </a:spcAft>
                      </a:pPr>
                      <a:r>
                        <a:rPr lang="en-US" sz="2100" b="1" dirty="0">
                          <a:solidFill>
                            <a:schemeClr val="tx1"/>
                          </a:solidFill>
                          <a:effectLst/>
                          <a:latin typeface="+mn-lt"/>
                          <a:ea typeface="Calibri" panose="020F0502020204030204" pitchFamily="34" charset="0"/>
                          <a:cs typeface="Microsoft Sans Serif" panose="020B0604020202020204" pitchFamily="34" charset="0"/>
                        </a:rPr>
                        <a:t>Holy Hour</a:t>
                      </a:r>
                    </a:p>
                    <a:p>
                      <a:pPr marL="0" marR="0">
                        <a:lnSpc>
                          <a:spcPct val="107000"/>
                        </a:lnSpc>
                        <a:spcBef>
                          <a:spcPts val="0"/>
                        </a:spcBef>
                        <a:spcAft>
                          <a:spcPts val="0"/>
                        </a:spcAft>
                      </a:pPr>
                      <a:r>
                        <a:rPr lang="en-US" sz="2100" b="1" dirty="0">
                          <a:solidFill>
                            <a:srgbClr val="0070C0"/>
                          </a:solidFill>
                          <a:effectLst/>
                          <a:latin typeface="+mn-lt"/>
                          <a:ea typeface="Calibri" panose="020F0502020204030204" pitchFamily="34" charset="0"/>
                          <a:cs typeface="Microsoft Sans Serif" panose="020B0604020202020204" pitchFamily="34" charset="0"/>
                        </a:rPr>
                        <a:t>Marian Icon Prayer Program</a:t>
                      </a:r>
                    </a:p>
                    <a:p>
                      <a:pPr marL="0" marR="0">
                        <a:lnSpc>
                          <a:spcPct val="107000"/>
                        </a:lnSpc>
                        <a:spcBef>
                          <a:spcPts val="0"/>
                        </a:spcBef>
                        <a:spcAft>
                          <a:spcPts val="0"/>
                        </a:spcAft>
                      </a:pPr>
                      <a:r>
                        <a:rPr lang="en-US" sz="2100" b="1" dirty="0">
                          <a:solidFill>
                            <a:srgbClr val="0070C0"/>
                          </a:solidFill>
                          <a:effectLst/>
                          <a:latin typeface="+mn-lt"/>
                          <a:ea typeface="Calibri" panose="020F0502020204030204" pitchFamily="34" charset="0"/>
                          <a:cs typeface="Microsoft Sans Serif" panose="020B0604020202020204" pitchFamily="34" charset="0"/>
                        </a:rPr>
                        <a:t>Building Church Kiosk</a:t>
                      </a:r>
                    </a:p>
                    <a:p>
                      <a:pPr marL="0" marR="0">
                        <a:lnSpc>
                          <a:spcPct val="107000"/>
                        </a:lnSpc>
                        <a:spcBef>
                          <a:spcPts val="0"/>
                        </a:spcBef>
                        <a:spcAft>
                          <a:spcPts val="0"/>
                        </a:spcAft>
                      </a:pPr>
                      <a:r>
                        <a:rPr lang="en-US" sz="2100" b="1" dirty="0">
                          <a:solidFill>
                            <a:srgbClr val="0070C0"/>
                          </a:solidFill>
                          <a:effectLst/>
                          <a:latin typeface="+mn-lt"/>
                          <a:ea typeface="Calibri" panose="020F0502020204030204" pitchFamily="34" charset="0"/>
                          <a:cs typeface="Microsoft Sans Serif" panose="020B0604020202020204" pitchFamily="34" charset="0"/>
                        </a:rPr>
                        <a:t>Rosary Program</a:t>
                      </a:r>
                    </a:p>
                    <a:p>
                      <a:pPr marL="0" marR="0">
                        <a:lnSpc>
                          <a:spcPct val="107000"/>
                        </a:lnSpc>
                        <a:spcBef>
                          <a:spcPts val="0"/>
                        </a:spcBef>
                        <a:spcAft>
                          <a:spcPts val="0"/>
                        </a:spcAft>
                      </a:pPr>
                      <a:r>
                        <a:rPr lang="en-US" sz="2100" b="1" dirty="0">
                          <a:solidFill>
                            <a:srgbClr val="0070C0"/>
                          </a:solidFill>
                          <a:effectLst/>
                          <a:latin typeface="+mn-lt"/>
                          <a:ea typeface="Calibri" panose="020F0502020204030204" pitchFamily="34" charset="0"/>
                          <a:cs typeface="Microsoft Sans Serif" panose="020B0604020202020204" pitchFamily="34" charset="0"/>
                        </a:rPr>
                        <a:t>Sacramental Gifts</a:t>
                      </a:r>
                    </a:p>
                  </a:txBody>
                  <a:tcPr marL="68580" marR="68580" marT="0" marB="0">
                    <a:lnR w="3175" cap="flat" cmpd="sng" algn="ctr">
                      <a:noFill/>
                      <a:prstDash val="solid"/>
                      <a:round/>
                      <a:headEnd type="none" w="med" len="med"/>
                      <a:tailEnd type="none" w="med" len="med"/>
                    </a:lnR>
                    <a:lnB w="38100" cmpd="sng">
                      <a:noFill/>
                    </a:lnB>
                    <a:gradFill flip="none" rotWithShape="1">
                      <a:gsLst>
                        <a:gs pos="0">
                          <a:schemeClr val="accent2"/>
                        </a:gs>
                        <a:gs pos="50000">
                          <a:schemeClr val="accent2">
                            <a:tint val="44500"/>
                            <a:satMod val="160000"/>
                          </a:schemeClr>
                        </a:gs>
                        <a:gs pos="100000">
                          <a:schemeClr val="bg1"/>
                        </a:gs>
                      </a:gsLst>
                      <a:lin ang="2700000" scaled="1"/>
                      <a:tileRect/>
                    </a:gradFill>
                  </a:tcPr>
                </a:tc>
                <a:tc>
                  <a:txBody>
                    <a:bodyPr/>
                    <a:lstStyle/>
                    <a:p>
                      <a:pPr marL="0" marR="0" algn="r">
                        <a:lnSpc>
                          <a:spcPct val="107000"/>
                        </a:lnSpc>
                        <a:spcBef>
                          <a:spcPts val="0"/>
                        </a:spcBef>
                        <a:spcAft>
                          <a:spcPts val="0"/>
                        </a:spcAft>
                      </a:pPr>
                      <a:r>
                        <a:rPr lang="en-US" sz="2100" dirty="0">
                          <a:solidFill>
                            <a:schemeClr val="tx1"/>
                          </a:solidFill>
                          <a:effectLst/>
                          <a:latin typeface="+mn-lt"/>
                          <a:ea typeface="Calibri" panose="020F0502020204030204" pitchFamily="34" charset="0"/>
                          <a:cs typeface="Microsoft Sans Serif" panose="020B0604020202020204" pitchFamily="34" charset="0"/>
                        </a:rPr>
                        <a:t>COMMUNITY</a:t>
                      </a:r>
                    </a:p>
                    <a:p>
                      <a:pPr marL="0" marR="0" algn="r">
                        <a:lnSpc>
                          <a:spcPct val="107000"/>
                        </a:lnSpc>
                        <a:spcBef>
                          <a:spcPts val="0"/>
                        </a:spcBef>
                        <a:spcAft>
                          <a:spcPts val="0"/>
                        </a:spcAft>
                      </a:pPr>
                      <a:r>
                        <a:rPr lang="en-US" sz="2100" b="1" dirty="0">
                          <a:solidFill>
                            <a:schemeClr val="tx1"/>
                          </a:solidFill>
                          <a:effectLst/>
                          <a:latin typeface="+mn-lt"/>
                          <a:ea typeface="Calibri" panose="020F0502020204030204" pitchFamily="34" charset="0"/>
                          <a:cs typeface="Microsoft Sans Serif" panose="020B0604020202020204" pitchFamily="34" charset="0"/>
                        </a:rPr>
                        <a:t>Coats for Kids </a:t>
                      </a:r>
                      <a:endParaRPr lang="en-US" sz="2100" dirty="0">
                        <a:solidFill>
                          <a:schemeClr val="tx1"/>
                        </a:solidFill>
                        <a:effectLst/>
                        <a:latin typeface="+mn-lt"/>
                        <a:ea typeface="Calibri" panose="020F0502020204030204" pitchFamily="34" charset="0"/>
                        <a:cs typeface="Microsoft Sans Serif" panose="020B0604020202020204" pitchFamily="34" charset="0"/>
                      </a:endParaRPr>
                    </a:p>
                    <a:p>
                      <a:pPr marL="0" marR="0" algn="r">
                        <a:lnSpc>
                          <a:spcPct val="107000"/>
                        </a:lnSpc>
                        <a:spcBef>
                          <a:spcPts val="0"/>
                        </a:spcBef>
                        <a:spcAft>
                          <a:spcPts val="0"/>
                        </a:spcAft>
                      </a:pPr>
                      <a:r>
                        <a:rPr lang="en-US" sz="2100" b="1" dirty="0">
                          <a:solidFill>
                            <a:schemeClr val="tx1"/>
                          </a:solidFill>
                          <a:effectLst/>
                          <a:latin typeface="+mn-lt"/>
                          <a:ea typeface="Calibri" panose="020F0502020204030204" pitchFamily="34" charset="0"/>
                          <a:cs typeface="Microsoft Sans Serif" panose="020B0604020202020204" pitchFamily="34" charset="0"/>
                        </a:rPr>
                        <a:t>Global Wheelchair Mission</a:t>
                      </a:r>
                      <a:endParaRPr lang="en-US" sz="2100" dirty="0">
                        <a:solidFill>
                          <a:schemeClr val="tx1"/>
                        </a:solidFill>
                        <a:effectLst/>
                        <a:latin typeface="+mn-lt"/>
                        <a:ea typeface="Calibri" panose="020F0502020204030204" pitchFamily="34" charset="0"/>
                        <a:cs typeface="Microsoft Sans Serif" panose="020B0604020202020204" pitchFamily="34" charset="0"/>
                      </a:endParaRPr>
                    </a:p>
                    <a:p>
                      <a:pPr marL="0" marR="0" algn="r">
                        <a:lnSpc>
                          <a:spcPct val="107000"/>
                        </a:lnSpc>
                        <a:spcBef>
                          <a:spcPts val="0"/>
                        </a:spcBef>
                        <a:spcAft>
                          <a:spcPts val="0"/>
                        </a:spcAft>
                      </a:pPr>
                      <a:r>
                        <a:rPr lang="en-US" sz="2100" b="1" dirty="0">
                          <a:solidFill>
                            <a:schemeClr val="tx1"/>
                          </a:solidFill>
                          <a:effectLst/>
                          <a:latin typeface="+mn-lt"/>
                          <a:ea typeface="Calibri" panose="020F0502020204030204" pitchFamily="34" charset="0"/>
                          <a:cs typeface="Microsoft Sans Serif" panose="020B0604020202020204" pitchFamily="34" charset="0"/>
                        </a:rPr>
                        <a:t>Habitat for Humanity </a:t>
                      </a:r>
                      <a:endParaRPr lang="en-US" sz="2100" dirty="0">
                        <a:solidFill>
                          <a:schemeClr val="tx1"/>
                        </a:solidFill>
                        <a:effectLst/>
                        <a:latin typeface="+mn-lt"/>
                        <a:ea typeface="Calibri" panose="020F0502020204030204" pitchFamily="34" charset="0"/>
                        <a:cs typeface="Microsoft Sans Serif" panose="020B0604020202020204" pitchFamily="34" charset="0"/>
                      </a:endParaRPr>
                    </a:p>
                    <a:p>
                      <a:pPr marL="0" marR="0" algn="r">
                        <a:lnSpc>
                          <a:spcPct val="107000"/>
                        </a:lnSpc>
                        <a:spcBef>
                          <a:spcPts val="0"/>
                        </a:spcBef>
                        <a:spcAft>
                          <a:spcPts val="0"/>
                        </a:spcAft>
                      </a:pPr>
                      <a:r>
                        <a:rPr lang="en-US" sz="2100" dirty="0">
                          <a:solidFill>
                            <a:srgbClr val="FF0000"/>
                          </a:solidFill>
                          <a:effectLst/>
                          <a:latin typeface="+mn-lt"/>
                          <a:ea typeface="Calibri" panose="020F0502020204030204" pitchFamily="34" charset="0"/>
                          <a:cs typeface="Microsoft Sans Serif" panose="020B0604020202020204" pitchFamily="34" charset="0"/>
                        </a:rPr>
                        <a:t>Leave No Neighbor Behind</a:t>
                      </a:r>
                    </a:p>
                    <a:p>
                      <a:pPr marL="0" marR="0" algn="r">
                        <a:lnSpc>
                          <a:spcPct val="107000"/>
                        </a:lnSpc>
                        <a:spcBef>
                          <a:spcPts val="0"/>
                        </a:spcBef>
                        <a:spcAft>
                          <a:spcPts val="0"/>
                        </a:spcAft>
                      </a:pPr>
                      <a:r>
                        <a:rPr lang="en-US" sz="2100" b="1" dirty="0">
                          <a:solidFill>
                            <a:srgbClr val="0070C0"/>
                          </a:solidFill>
                          <a:effectLst/>
                          <a:latin typeface="+mn-lt"/>
                          <a:ea typeface="Calibri" panose="020F0502020204030204" pitchFamily="34" charset="0"/>
                          <a:cs typeface="Microsoft Sans Serif" panose="020B0604020202020204" pitchFamily="34" charset="0"/>
                        </a:rPr>
                        <a:t>Disaster Preparedness</a:t>
                      </a:r>
                    </a:p>
                    <a:p>
                      <a:pPr marL="0" marR="0" algn="r">
                        <a:lnSpc>
                          <a:spcPct val="107000"/>
                        </a:lnSpc>
                        <a:spcBef>
                          <a:spcPts val="0"/>
                        </a:spcBef>
                        <a:spcAft>
                          <a:spcPts val="0"/>
                        </a:spcAft>
                      </a:pPr>
                      <a:r>
                        <a:rPr lang="en-US" sz="2100" b="1" dirty="0">
                          <a:solidFill>
                            <a:srgbClr val="0070C0"/>
                          </a:solidFill>
                          <a:effectLst/>
                          <a:latin typeface="+mn-lt"/>
                          <a:ea typeface="Calibri" panose="020F0502020204030204" pitchFamily="34" charset="0"/>
                          <a:cs typeface="Microsoft Sans Serif" panose="020B0604020202020204" pitchFamily="34" charset="0"/>
                        </a:rPr>
                        <a:t>Free Throw Championship</a:t>
                      </a:r>
                    </a:p>
                    <a:p>
                      <a:pPr marL="0" marR="0" algn="r">
                        <a:lnSpc>
                          <a:spcPct val="107000"/>
                        </a:lnSpc>
                        <a:spcBef>
                          <a:spcPts val="0"/>
                        </a:spcBef>
                        <a:spcAft>
                          <a:spcPts val="0"/>
                        </a:spcAft>
                      </a:pPr>
                      <a:r>
                        <a:rPr lang="en-US" sz="2100" b="1" dirty="0">
                          <a:solidFill>
                            <a:srgbClr val="0070C0"/>
                          </a:solidFill>
                          <a:effectLst/>
                          <a:latin typeface="+mn-lt"/>
                          <a:ea typeface="Calibri" panose="020F0502020204030204" pitchFamily="34" charset="0"/>
                          <a:cs typeface="Microsoft Sans Serif" panose="020B0604020202020204" pitchFamily="34" charset="0"/>
                        </a:rPr>
                        <a:t>Soccer / Hockey Challenge</a:t>
                      </a:r>
                    </a:p>
                    <a:p>
                      <a:pPr marL="0" marR="0" lvl="0" indent="0" algn="r" defTabSz="914400" rtl="0" eaLnBrk="1" fontAlgn="auto" latinLnBrk="0" hangingPunct="1">
                        <a:lnSpc>
                          <a:spcPct val="107000"/>
                        </a:lnSpc>
                        <a:spcBef>
                          <a:spcPts val="0"/>
                        </a:spcBef>
                        <a:spcAft>
                          <a:spcPts val="0"/>
                        </a:spcAft>
                        <a:buClrTx/>
                        <a:buSzTx/>
                        <a:buFontTx/>
                        <a:buNone/>
                        <a:tabLst/>
                        <a:defRPr/>
                      </a:pPr>
                      <a:r>
                        <a:rPr lang="en-US" sz="2100" b="1" dirty="0">
                          <a:solidFill>
                            <a:srgbClr val="0070C0"/>
                          </a:solidFill>
                          <a:effectLst/>
                          <a:latin typeface="+mn-lt"/>
                          <a:ea typeface="Calibri" panose="020F0502020204030204" pitchFamily="34" charset="0"/>
                          <a:cs typeface="Microsoft Sans Serif" panose="020B0604020202020204" pitchFamily="34" charset="0"/>
                        </a:rPr>
                        <a:t>Catholic Citizenship Essay Contest </a:t>
                      </a:r>
                    </a:p>
                    <a:p>
                      <a:pPr marL="0" marR="0" algn="r">
                        <a:lnSpc>
                          <a:spcPct val="107000"/>
                        </a:lnSpc>
                        <a:spcBef>
                          <a:spcPts val="0"/>
                        </a:spcBef>
                        <a:spcAft>
                          <a:spcPts val="0"/>
                        </a:spcAft>
                      </a:pPr>
                      <a:r>
                        <a:rPr lang="en-US" sz="2100" b="1" dirty="0">
                          <a:solidFill>
                            <a:srgbClr val="0070C0"/>
                          </a:solidFill>
                          <a:effectLst/>
                          <a:latin typeface="+mn-lt"/>
                          <a:ea typeface="Calibri" panose="020F0502020204030204" pitchFamily="34" charset="0"/>
                          <a:cs typeface="Microsoft Sans Serif" panose="020B0604020202020204" pitchFamily="34" charset="0"/>
                        </a:rPr>
                        <a:t>Helping Hands</a:t>
                      </a:r>
                    </a:p>
                    <a:p>
                      <a:pPr marL="0" marR="0" algn="r">
                        <a:lnSpc>
                          <a:spcPct val="107000"/>
                        </a:lnSpc>
                        <a:spcBef>
                          <a:spcPts val="0"/>
                        </a:spcBef>
                        <a:spcAft>
                          <a:spcPts val="0"/>
                        </a:spcAft>
                      </a:pP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3175" cap="flat" cmpd="sng" algn="ctr">
                      <a:noFill/>
                      <a:prstDash val="solid"/>
                      <a:round/>
                      <a:headEnd type="none" w="med" len="med"/>
                      <a:tailEnd type="none" w="med" len="med"/>
                    </a:lnL>
                    <a:lnB w="38100" cmpd="sng">
                      <a:noFill/>
                    </a:lnB>
                    <a:gradFill flip="none" rotWithShape="1">
                      <a:gsLst>
                        <a:gs pos="0">
                          <a:schemeClr val="accent4"/>
                        </a:gs>
                        <a:gs pos="50000">
                          <a:schemeClr val="accent4">
                            <a:tint val="44500"/>
                            <a:satMod val="160000"/>
                          </a:schemeClr>
                        </a:gs>
                        <a:gs pos="100000">
                          <a:schemeClr val="bg1"/>
                        </a:gs>
                      </a:gsLst>
                      <a:lin ang="8100000" scaled="1"/>
                      <a:tileRect/>
                    </a:gradFill>
                  </a:tcPr>
                </a:tc>
                <a:extLst>
                  <a:ext uri="{0D108BD9-81ED-4DB2-BD59-A6C34878D82A}">
                    <a16:rowId xmlns:a16="http://schemas.microsoft.com/office/drawing/2014/main" val="10000"/>
                  </a:ext>
                </a:extLst>
              </a:tr>
              <a:tr h="3106839">
                <a:tc>
                  <a:txBody>
                    <a:bodyPr/>
                    <a:lstStyle/>
                    <a:p>
                      <a:pPr marL="0" marR="0">
                        <a:lnSpc>
                          <a:spcPct val="107000"/>
                        </a:lnSpc>
                        <a:spcBef>
                          <a:spcPts val="0"/>
                        </a:spcBef>
                        <a:spcAft>
                          <a:spcPts val="0"/>
                        </a:spcAft>
                      </a:pPr>
                      <a:r>
                        <a:rPr lang="en-US" sz="2100" b="1" dirty="0">
                          <a:solidFill>
                            <a:schemeClr val="tx1"/>
                          </a:solidFill>
                          <a:effectLst/>
                          <a:latin typeface="+mn-lt"/>
                          <a:ea typeface="Calibri" panose="020F0502020204030204" pitchFamily="34" charset="0"/>
                          <a:cs typeface="Microsoft Sans Serif" panose="020B0604020202020204" pitchFamily="34" charset="0"/>
                        </a:rPr>
                        <a:t>FAMILY</a:t>
                      </a:r>
                    </a:p>
                    <a:p>
                      <a:pPr marL="0" marR="0" algn="l" defTabSz="914400" rtl="0" eaLnBrk="1" latinLnBrk="0" hangingPunct="1">
                        <a:lnSpc>
                          <a:spcPct val="107000"/>
                        </a:lnSpc>
                        <a:spcBef>
                          <a:spcPts val="0"/>
                        </a:spcBef>
                        <a:spcAft>
                          <a:spcPts val="0"/>
                        </a:spcAft>
                        <a:tabLst>
                          <a:tab pos="662940" algn="l"/>
                        </a:tabLst>
                      </a:pPr>
                      <a:r>
                        <a:rPr lang="en-US" sz="2100" b="1" kern="1200" dirty="0">
                          <a:solidFill>
                            <a:schemeClr val="tx1"/>
                          </a:solidFill>
                          <a:effectLst/>
                          <a:latin typeface="+mn-lt"/>
                          <a:ea typeface="Calibri" panose="020F0502020204030204" pitchFamily="34" charset="0"/>
                          <a:cs typeface="Microsoft Sans Serif" panose="020B0604020202020204" pitchFamily="34" charset="0"/>
                        </a:rPr>
                        <a:t>Food for Families </a:t>
                      </a:r>
                    </a:p>
                    <a:p>
                      <a:pPr marL="0" marR="0" algn="l" defTabSz="914400" rtl="0" eaLnBrk="1" latinLnBrk="0" hangingPunct="1">
                        <a:lnSpc>
                          <a:spcPct val="107000"/>
                        </a:lnSpc>
                        <a:spcBef>
                          <a:spcPts val="0"/>
                        </a:spcBef>
                        <a:spcAft>
                          <a:spcPts val="0"/>
                        </a:spcAft>
                        <a:tabLst>
                          <a:tab pos="662940" algn="l"/>
                        </a:tabLst>
                      </a:pPr>
                      <a:r>
                        <a:rPr lang="en-US" sz="2100" b="1" kern="1200" dirty="0">
                          <a:solidFill>
                            <a:schemeClr val="tx1"/>
                          </a:solidFill>
                          <a:effectLst/>
                          <a:latin typeface="+mn-lt"/>
                          <a:ea typeface="Calibri" panose="020F0502020204030204" pitchFamily="34" charset="0"/>
                          <a:cs typeface="Microsoft Sans Serif" panose="020B0604020202020204" pitchFamily="34" charset="0"/>
                        </a:rPr>
                        <a:t>Family of the Month/Year</a:t>
                      </a:r>
                    </a:p>
                    <a:p>
                      <a:pPr marL="0" marR="0" lvl="0" indent="0" algn="l" defTabSz="914400" rtl="0" eaLnBrk="1" fontAlgn="auto" latinLnBrk="0" hangingPunct="1">
                        <a:lnSpc>
                          <a:spcPct val="107000"/>
                        </a:lnSpc>
                        <a:spcBef>
                          <a:spcPts val="0"/>
                        </a:spcBef>
                        <a:spcAft>
                          <a:spcPts val="0"/>
                        </a:spcAft>
                        <a:buClrTx/>
                        <a:buSzTx/>
                        <a:buFontTx/>
                        <a:buNone/>
                        <a:tabLst>
                          <a:tab pos="662940" algn="l"/>
                        </a:tabLst>
                        <a:defRPr/>
                      </a:pPr>
                      <a:r>
                        <a:rPr lang="en-US" sz="2100" b="1" kern="1200" dirty="0">
                          <a:solidFill>
                            <a:schemeClr val="tx1"/>
                          </a:solidFill>
                          <a:effectLst/>
                          <a:latin typeface="+mn-lt"/>
                          <a:ea typeface="Calibri" panose="020F0502020204030204" pitchFamily="34" charset="0"/>
                          <a:cs typeface="Microsoft Sans Serif" panose="020B0604020202020204" pitchFamily="34" charset="0"/>
                        </a:rPr>
                        <a:t>Family Prayer Night</a:t>
                      </a:r>
                    </a:p>
                    <a:p>
                      <a:pPr marL="0" marR="0" lvl="0" indent="0" algn="l" defTabSz="914400" rtl="0" eaLnBrk="1" fontAlgn="auto" latinLnBrk="0" hangingPunct="1">
                        <a:lnSpc>
                          <a:spcPct val="107000"/>
                        </a:lnSpc>
                        <a:spcBef>
                          <a:spcPts val="0"/>
                        </a:spcBef>
                        <a:spcAft>
                          <a:spcPts val="0"/>
                        </a:spcAft>
                        <a:buClrTx/>
                        <a:buSzTx/>
                        <a:buFontTx/>
                        <a:buNone/>
                        <a:tabLst>
                          <a:tab pos="662940" algn="l"/>
                        </a:tabLst>
                        <a:defRPr/>
                      </a:pPr>
                      <a:r>
                        <a:rPr lang="en-US" sz="2100" b="1" kern="1200" dirty="0">
                          <a:solidFill>
                            <a:schemeClr val="tx1"/>
                          </a:solidFill>
                          <a:effectLst/>
                          <a:latin typeface="+mn-lt"/>
                          <a:ea typeface="Calibri" panose="020F0502020204030204" pitchFamily="34" charset="0"/>
                          <a:cs typeface="Microsoft Sans Serif" panose="020B0604020202020204" pitchFamily="34" charset="0"/>
                        </a:rPr>
                        <a:t>Family Fully Alive</a:t>
                      </a:r>
                    </a:p>
                    <a:p>
                      <a:pPr marL="0" marR="0" algn="l" defTabSz="914400" rtl="0" eaLnBrk="1" latinLnBrk="0" hangingPunct="1">
                        <a:lnSpc>
                          <a:spcPct val="107000"/>
                        </a:lnSpc>
                        <a:spcBef>
                          <a:spcPts val="0"/>
                        </a:spcBef>
                        <a:spcAft>
                          <a:spcPts val="0"/>
                        </a:spcAft>
                        <a:tabLst>
                          <a:tab pos="662940" algn="l"/>
                        </a:tabLst>
                      </a:pPr>
                      <a:r>
                        <a:rPr lang="en-US" sz="2100" b="1" kern="1200" dirty="0">
                          <a:solidFill>
                            <a:srgbClr val="0070C0"/>
                          </a:solidFill>
                          <a:effectLst/>
                          <a:latin typeface="+mn-lt"/>
                          <a:ea typeface="Calibri" panose="020F0502020204030204" pitchFamily="34" charset="0"/>
                          <a:cs typeface="Microsoft Sans Serif" panose="020B0604020202020204" pitchFamily="34" charset="0"/>
                        </a:rPr>
                        <a:t>Keep Christ in Christmas </a:t>
                      </a:r>
                    </a:p>
                    <a:p>
                      <a:pPr marL="0" marR="0" algn="l" defTabSz="914400" rtl="0" eaLnBrk="1" latinLnBrk="0" hangingPunct="1">
                        <a:lnSpc>
                          <a:spcPct val="107000"/>
                        </a:lnSpc>
                        <a:spcBef>
                          <a:spcPts val="0"/>
                        </a:spcBef>
                        <a:spcAft>
                          <a:spcPts val="0"/>
                        </a:spcAft>
                        <a:tabLst>
                          <a:tab pos="662940" algn="l"/>
                        </a:tabLst>
                      </a:pPr>
                      <a:r>
                        <a:rPr lang="en-US" sz="2100" b="1" kern="1200" dirty="0">
                          <a:solidFill>
                            <a:srgbClr val="0070C0"/>
                          </a:solidFill>
                          <a:effectLst/>
                          <a:latin typeface="+mn-lt"/>
                          <a:ea typeface="Calibri" panose="020F0502020204030204" pitchFamily="34" charset="0"/>
                          <a:cs typeface="Microsoft Sans Serif" panose="020B0604020202020204" pitchFamily="34" charset="0"/>
                        </a:rPr>
                        <a:t>Family Week </a:t>
                      </a:r>
                    </a:p>
                    <a:p>
                      <a:pPr marL="0" marR="0" algn="l" defTabSz="914400" rtl="0" eaLnBrk="1" latinLnBrk="0" hangingPunct="1">
                        <a:lnSpc>
                          <a:spcPct val="107000"/>
                        </a:lnSpc>
                        <a:spcBef>
                          <a:spcPts val="0"/>
                        </a:spcBef>
                        <a:spcAft>
                          <a:spcPts val="0"/>
                        </a:spcAft>
                        <a:tabLst>
                          <a:tab pos="662940" algn="l"/>
                        </a:tabLst>
                      </a:pPr>
                      <a:r>
                        <a:rPr lang="en-US" sz="2100" b="1" kern="1200" dirty="0">
                          <a:solidFill>
                            <a:srgbClr val="0070C0"/>
                          </a:solidFill>
                          <a:effectLst/>
                          <a:latin typeface="+mn-lt"/>
                          <a:ea typeface="Calibri" panose="020F0502020204030204" pitchFamily="34" charset="0"/>
                          <a:cs typeface="Microsoft Sans Serif" panose="020B0604020202020204" pitchFamily="34" charset="0"/>
                        </a:rPr>
                        <a:t>Consecration to the Holy Family </a:t>
                      </a:r>
                    </a:p>
                    <a:p>
                      <a:pPr marL="0" marR="0" algn="l" defTabSz="914400" rtl="0" eaLnBrk="1" latinLnBrk="0" hangingPunct="1">
                        <a:lnSpc>
                          <a:spcPct val="107000"/>
                        </a:lnSpc>
                        <a:spcBef>
                          <a:spcPts val="0"/>
                        </a:spcBef>
                        <a:spcAft>
                          <a:spcPts val="0"/>
                        </a:spcAft>
                        <a:tabLst>
                          <a:tab pos="662940" algn="l"/>
                        </a:tabLst>
                      </a:pPr>
                      <a:r>
                        <a:rPr lang="en-US" sz="2100" b="1" kern="1200" dirty="0">
                          <a:solidFill>
                            <a:srgbClr val="0070C0"/>
                          </a:solidFill>
                          <a:effectLst/>
                          <a:latin typeface="+mn-lt"/>
                          <a:ea typeface="Calibri" panose="020F0502020204030204" pitchFamily="34" charset="0"/>
                          <a:cs typeface="Microsoft Sans Serif" panose="020B0604020202020204" pitchFamily="34" charset="0"/>
                        </a:rPr>
                        <a:t>Good Friday Family Promotion</a:t>
                      </a:r>
                    </a:p>
                  </a:txBody>
                  <a:tcPr marL="68580" marR="68580" marT="0" marB="0">
                    <a:lnR w="3175" cap="flat" cmpd="sng" algn="ctr">
                      <a:noFill/>
                      <a:prstDash val="solid"/>
                      <a:round/>
                      <a:headEnd type="none" w="med" len="med"/>
                      <a:tailEnd type="none" w="med" len="med"/>
                    </a:lnR>
                    <a:lnT w="12700" cmpd="sng">
                      <a:noFill/>
                    </a:lnT>
                    <a:gradFill flip="none" rotWithShape="1">
                      <a:gsLst>
                        <a:gs pos="0">
                          <a:schemeClr val="accent3"/>
                        </a:gs>
                        <a:gs pos="50000">
                          <a:schemeClr val="accent3">
                            <a:tint val="44500"/>
                            <a:satMod val="160000"/>
                          </a:schemeClr>
                        </a:gs>
                        <a:gs pos="100000">
                          <a:schemeClr val="bg1"/>
                        </a:gs>
                      </a:gsLst>
                      <a:lin ang="18900000" scaled="1"/>
                      <a:tileRect/>
                    </a:gradFill>
                  </a:tcPr>
                </a:tc>
                <a:tc>
                  <a:txBody>
                    <a:bodyPr/>
                    <a:lstStyle/>
                    <a:p>
                      <a:pPr marL="0" marR="0" algn="r">
                        <a:lnSpc>
                          <a:spcPct val="107000"/>
                        </a:lnSpc>
                        <a:spcBef>
                          <a:spcPts val="0"/>
                        </a:spcBef>
                        <a:spcAft>
                          <a:spcPts val="0"/>
                        </a:spcAft>
                      </a:pPr>
                      <a:r>
                        <a:rPr lang="en-US" sz="2100" b="1" dirty="0">
                          <a:solidFill>
                            <a:schemeClr val="tx1"/>
                          </a:solidFill>
                          <a:effectLst/>
                          <a:latin typeface="+mn-lt"/>
                          <a:ea typeface="Calibri" panose="020F0502020204030204" pitchFamily="34" charset="0"/>
                          <a:cs typeface="Microsoft Sans Serif" panose="020B0604020202020204" pitchFamily="34" charset="0"/>
                        </a:rPr>
                        <a:t>LIFE</a:t>
                      </a:r>
                    </a:p>
                    <a:p>
                      <a:pPr marL="0" marR="0" algn="r" defTabSz="914400" rtl="0" eaLnBrk="1" latinLnBrk="0" hangingPunct="1">
                        <a:lnSpc>
                          <a:spcPct val="107000"/>
                        </a:lnSpc>
                        <a:spcBef>
                          <a:spcPts val="0"/>
                        </a:spcBef>
                        <a:spcAft>
                          <a:spcPts val="0"/>
                        </a:spcAft>
                      </a:pPr>
                      <a:r>
                        <a:rPr lang="en-US" sz="2100" b="1" kern="1200" dirty="0">
                          <a:solidFill>
                            <a:schemeClr val="tx1"/>
                          </a:solidFill>
                          <a:effectLst/>
                          <a:latin typeface="+mn-lt"/>
                          <a:ea typeface="Calibri" panose="020F0502020204030204" pitchFamily="34" charset="0"/>
                          <a:cs typeface="Microsoft Sans Serif" panose="020B0604020202020204" pitchFamily="34" charset="0"/>
                        </a:rPr>
                        <a:t>March for Life </a:t>
                      </a:r>
                    </a:p>
                    <a:p>
                      <a:pPr marL="0" marR="0" algn="r" defTabSz="914400" rtl="0" eaLnBrk="1" latinLnBrk="0" hangingPunct="1">
                        <a:lnSpc>
                          <a:spcPct val="107000"/>
                        </a:lnSpc>
                        <a:spcBef>
                          <a:spcPts val="0"/>
                        </a:spcBef>
                        <a:spcAft>
                          <a:spcPts val="0"/>
                        </a:spcAft>
                      </a:pPr>
                      <a:r>
                        <a:rPr lang="en-US" sz="2100" b="1" kern="1200" dirty="0">
                          <a:solidFill>
                            <a:schemeClr val="tx1"/>
                          </a:solidFill>
                          <a:effectLst/>
                          <a:latin typeface="+mn-lt"/>
                          <a:ea typeface="Calibri" panose="020F0502020204030204" pitchFamily="34" charset="0"/>
                          <a:cs typeface="Microsoft Sans Serif" panose="020B0604020202020204" pitchFamily="34" charset="0"/>
                        </a:rPr>
                        <a:t>Special Olympics</a:t>
                      </a:r>
                    </a:p>
                    <a:p>
                      <a:pPr marL="0" marR="0" algn="r" defTabSz="914400" rtl="0" eaLnBrk="1" latinLnBrk="0" hangingPunct="1">
                        <a:lnSpc>
                          <a:spcPct val="107000"/>
                        </a:lnSpc>
                        <a:spcBef>
                          <a:spcPts val="0"/>
                        </a:spcBef>
                        <a:spcAft>
                          <a:spcPts val="0"/>
                        </a:spcAft>
                      </a:pPr>
                      <a:r>
                        <a:rPr lang="en-US" sz="2100" b="1" kern="1200" dirty="0">
                          <a:solidFill>
                            <a:schemeClr val="tx1"/>
                          </a:solidFill>
                          <a:effectLst/>
                          <a:latin typeface="+mn-lt"/>
                          <a:ea typeface="Calibri" panose="020F0502020204030204" pitchFamily="34" charset="0"/>
                          <a:cs typeface="Microsoft Sans Serif" panose="020B0604020202020204" pitchFamily="34" charset="0"/>
                        </a:rPr>
                        <a:t>Ultrasound Program </a:t>
                      </a:r>
                    </a:p>
                    <a:p>
                      <a:pPr marL="0" marR="0" lvl="0" indent="0" algn="r" defTabSz="914400" rtl="0" eaLnBrk="1" fontAlgn="auto" latinLnBrk="0" hangingPunct="1">
                        <a:lnSpc>
                          <a:spcPct val="107000"/>
                        </a:lnSpc>
                        <a:spcBef>
                          <a:spcPts val="0"/>
                        </a:spcBef>
                        <a:spcAft>
                          <a:spcPts val="0"/>
                        </a:spcAft>
                        <a:buClrTx/>
                        <a:buSzTx/>
                        <a:buFontTx/>
                        <a:buNone/>
                        <a:tabLst/>
                        <a:defRPr/>
                      </a:pPr>
                      <a:r>
                        <a:rPr lang="en-US" sz="2100" b="1" kern="1200" dirty="0">
                          <a:solidFill>
                            <a:schemeClr val="tx1"/>
                          </a:solidFill>
                          <a:effectLst/>
                          <a:latin typeface="+mn-lt"/>
                          <a:ea typeface="Calibri" panose="020F0502020204030204" pitchFamily="34" charset="0"/>
                          <a:cs typeface="Microsoft Sans Serif" panose="020B0604020202020204" pitchFamily="34" charset="0"/>
                        </a:rPr>
                        <a:t>Pregnancy Center Support</a:t>
                      </a:r>
                    </a:p>
                    <a:p>
                      <a:pPr marL="0" marR="0" algn="r" defTabSz="914400" rtl="0" eaLnBrk="1" latinLnBrk="0" hangingPunct="1">
                        <a:lnSpc>
                          <a:spcPct val="107000"/>
                        </a:lnSpc>
                        <a:spcBef>
                          <a:spcPts val="0"/>
                        </a:spcBef>
                        <a:spcAft>
                          <a:spcPts val="0"/>
                        </a:spcAft>
                      </a:pPr>
                      <a:r>
                        <a:rPr lang="en-US" sz="2100" b="1" kern="1200" dirty="0">
                          <a:solidFill>
                            <a:srgbClr val="0070C0"/>
                          </a:solidFill>
                          <a:effectLst/>
                          <a:latin typeface="+mn-lt"/>
                          <a:ea typeface="Calibri" panose="020F0502020204030204" pitchFamily="34" charset="0"/>
                          <a:cs typeface="Microsoft Sans Serif" panose="020B0604020202020204" pitchFamily="34" charset="0"/>
                        </a:rPr>
                        <a:t>Christian Refugee Relief </a:t>
                      </a:r>
                    </a:p>
                    <a:p>
                      <a:pPr marL="0" marR="0" algn="r" defTabSz="914400" rtl="0" eaLnBrk="1" latinLnBrk="0" hangingPunct="1">
                        <a:lnSpc>
                          <a:spcPct val="107000"/>
                        </a:lnSpc>
                        <a:spcBef>
                          <a:spcPts val="0"/>
                        </a:spcBef>
                        <a:spcAft>
                          <a:spcPts val="0"/>
                        </a:spcAft>
                      </a:pPr>
                      <a:r>
                        <a:rPr lang="en-US" sz="2100" b="1" kern="1200" dirty="0">
                          <a:solidFill>
                            <a:srgbClr val="0070C0"/>
                          </a:solidFill>
                          <a:effectLst/>
                          <a:latin typeface="+mn-lt"/>
                          <a:ea typeface="Calibri" panose="020F0502020204030204" pitchFamily="34" charset="0"/>
                          <a:cs typeface="Microsoft Sans Serif" panose="020B0604020202020204" pitchFamily="34" charset="0"/>
                        </a:rPr>
                        <a:t>Silver Rose </a:t>
                      </a:r>
                    </a:p>
                    <a:p>
                      <a:pPr marL="0" marR="0" algn="r" defTabSz="914400" rtl="0" eaLnBrk="1" latinLnBrk="0" hangingPunct="1">
                        <a:lnSpc>
                          <a:spcPct val="107000"/>
                        </a:lnSpc>
                        <a:spcBef>
                          <a:spcPts val="0"/>
                        </a:spcBef>
                        <a:spcAft>
                          <a:spcPts val="0"/>
                        </a:spcAft>
                      </a:pPr>
                      <a:r>
                        <a:rPr lang="en-US" sz="2100" b="1" kern="1200" dirty="0">
                          <a:solidFill>
                            <a:srgbClr val="0070C0"/>
                          </a:solidFill>
                          <a:effectLst/>
                          <a:latin typeface="+mn-lt"/>
                          <a:ea typeface="Calibri" panose="020F0502020204030204" pitchFamily="34" charset="0"/>
                          <a:cs typeface="Microsoft Sans Serif" panose="020B0604020202020204" pitchFamily="34" charset="0"/>
                        </a:rPr>
                        <a:t>Mass for People with Special Needs</a:t>
                      </a:r>
                    </a:p>
                    <a:p>
                      <a:pPr marL="0" marR="0" algn="r" defTabSz="914400" rtl="0" eaLnBrk="1" latinLnBrk="0" hangingPunct="1">
                        <a:lnSpc>
                          <a:spcPct val="107000"/>
                        </a:lnSpc>
                        <a:spcBef>
                          <a:spcPts val="0"/>
                        </a:spcBef>
                        <a:spcAft>
                          <a:spcPts val="0"/>
                        </a:spcAft>
                      </a:pPr>
                      <a:r>
                        <a:rPr lang="en-US" sz="2100" b="1" kern="1200" dirty="0">
                          <a:solidFill>
                            <a:srgbClr val="0070C0"/>
                          </a:solidFill>
                          <a:effectLst/>
                          <a:latin typeface="+mn-lt"/>
                          <a:ea typeface="Calibri" panose="020F0502020204030204" pitchFamily="34" charset="0"/>
                          <a:cs typeface="Microsoft Sans Serif" panose="020B0604020202020204" pitchFamily="34" charset="0"/>
                        </a:rPr>
                        <a:t>Novena for Life</a:t>
                      </a:r>
                    </a:p>
                  </a:txBody>
                  <a:tcPr marL="68580" marR="68580" marT="0" marB="0">
                    <a:lnL w="3175" cap="flat" cmpd="sng" algn="ctr">
                      <a:noFill/>
                      <a:prstDash val="solid"/>
                      <a:round/>
                      <a:headEnd type="none" w="med" len="med"/>
                      <a:tailEnd type="none" w="med" len="med"/>
                    </a:lnL>
                    <a:lnT w="12700" cmpd="sng">
                      <a:noFill/>
                    </a:lnT>
                    <a:gradFill flip="none" rotWithShape="1">
                      <a:gsLst>
                        <a:gs pos="0">
                          <a:schemeClr val="accent5"/>
                        </a:gs>
                        <a:gs pos="50000">
                          <a:schemeClr val="accent5">
                            <a:tint val="44500"/>
                            <a:satMod val="160000"/>
                          </a:schemeClr>
                        </a:gs>
                        <a:gs pos="100000">
                          <a:schemeClr val="bg1"/>
                        </a:gs>
                      </a:gsLst>
                      <a:lin ang="13500000" scaled="1"/>
                      <a:tileRect/>
                    </a:gradFill>
                  </a:tcP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841556" y="2478509"/>
            <a:ext cx="1188720" cy="118872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653741" y="2478509"/>
            <a:ext cx="1187815" cy="1188720"/>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653741" y="3667229"/>
            <a:ext cx="1188720" cy="1188720"/>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842461" y="3667229"/>
            <a:ext cx="1188720" cy="1188720"/>
          </a:xfrm>
          <a:prstGeom prst="rect">
            <a:avLst/>
          </a:prstGeom>
        </p:spPr>
      </p:pic>
    </p:spTree>
    <p:extLst>
      <p:ext uri="{BB962C8B-B14F-4D97-AF65-F5344CB8AC3E}">
        <p14:creationId xmlns:p14="http://schemas.microsoft.com/office/powerpoint/2010/main" val="4231930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NNB Pic" descr="A person standing next to a truck&#10;&#10;Description automatically generated">
            <a:extLst>
              <a:ext uri="{FF2B5EF4-FFF2-40B4-BE49-F238E27FC236}">
                <a16:creationId xmlns:a16="http://schemas.microsoft.com/office/drawing/2014/main" id="{DF4EDBEA-409F-4FB8-BB5B-AE2248AD4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94" y="643466"/>
            <a:ext cx="4805045" cy="5571067"/>
          </a:xfrm>
          <a:prstGeom prst="rect">
            <a:avLst/>
          </a:prstGeom>
        </p:spPr>
      </p:pic>
      <p:sp>
        <p:nvSpPr>
          <p:cNvPr id="5" name="Support Knights">
            <a:extLst>
              <a:ext uri="{FF2B5EF4-FFF2-40B4-BE49-F238E27FC236}">
                <a16:creationId xmlns:a16="http://schemas.microsoft.com/office/drawing/2014/main" id="{AFD59AA6-0489-48B1-AF31-6AE2E76AC36D}"/>
              </a:ext>
            </a:extLst>
          </p:cNvPr>
          <p:cNvSpPr/>
          <p:nvPr/>
        </p:nvSpPr>
        <p:spPr>
          <a:xfrm>
            <a:off x="7037294" y="643466"/>
            <a:ext cx="1999130" cy="1326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Support your Brother Knights and their families</a:t>
            </a:r>
          </a:p>
        </p:txBody>
      </p:sp>
      <p:sp>
        <p:nvSpPr>
          <p:cNvPr id="12" name="Support Parish">
            <a:extLst>
              <a:ext uri="{FF2B5EF4-FFF2-40B4-BE49-F238E27FC236}">
                <a16:creationId xmlns:a16="http://schemas.microsoft.com/office/drawing/2014/main" id="{CAD59DA2-BDAD-4507-8DED-16D0987BF911}"/>
              </a:ext>
            </a:extLst>
          </p:cNvPr>
          <p:cNvSpPr/>
          <p:nvPr/>
        </p:nvSpPr>
        <p:spPr>
          <a:xfrm>
            <a:off x="7037294" y="2765611"/>
            <a:ext cx="1999130" cy="1326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Support your Pastor and  Parish</a:t>
            </a:r>
          </a:p>
        </p:txBody>
      </p:sp>
      <p:sp>
        <p:nvSpPr>
          <p:cNvPr id="14" name="Support Community">
            <a:extLst>
              <a:ext uri="{FF2B5EF4-FFF2-40B4-BE49-F238E27FC236}">
                <a16:creationId xmlns:a16="http://schemas.microsoft.com/office/drawing/2014/main" id="{BF92185C-4CA0-4FD6-BF03-951C19332C2C}"/>
              </a:ext>
            </a:extLst>
          </p:cNvPr>
          <p:cNvSpPr/>
          <p:nvPr/>
        </p:nvSpPr>
        <p:spPr>
          <a:xfrm>
            <a:off x="7037294" y="4787154"/>
            <a:ext cx="1999130" cy="1326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Support your Community</a:t>
            </a:r>
          </a:p>
        </p:txBody>
      </p:sp>
      <p:sp>
        <p:nvSpPr>
          <p:cNvPr id="16" name="Feed">
            <a:extLst>
              <a:ext uri="{FF2B5EF4-FFF2-40B4-BE49-F238E27FC236}">
                <a16:creationId xmlns:a16="http://schemas.microsoft.com/office/drawing/2014/main" id="{D40DE8FF-FC43-43A7-B628-AF80C69800F4}"/>
              </a:ext>
            </a:extLst>
          </p:cNvPr>
          <p:cNvSpPr/>
          <p:nvPr/>
        </p:nvSpPr>
        <p:spPr>
          <a:xfrm>
            <a:off x="9708776" y="1438835"/>
            <a:ext cx="1999130" cy="1326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Feed the Hungry</a:t>
            </a:r>
          </a:p>
        </p:txBody>
      </p:sp>
      <p:sp>
        <p:nvSpPr>
          <p:cNvPr id="17" name="Blood">
            <a:extLst>
              <a:ext uri="{FF2B5EF4-FFF2-40B4-BE49-F238E27FC236}">
                <a16:creationId xmlns:a16="http://schemas.microsoft.com/office/drawing/2014/main" id="{659D2905-5A33-458A-BA99-79D8EE57A201}"/>
              </a:ext>
            </a:extLst>
          </p:cNvPr>
          <p:cNvSpPr/>
          <p:nvPr/>
        </p:nvSpPr>
        <p:spPr>
          <a:xfrm>
            <a:off x="9708776" y="3460378"/>
            <a:ext cx="1999130" cy="1326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Participate in Blood Drives</a:t>
            </a:r>
          </a:p>
        </p:txBody>
      </p:sp>
      <p:pic>
        <p:nvPicPr>
          <p:cNvPr id="18" name="KofC">
            <a:extLst>
              <a:ext uri="{FF2B5EF4-FFF2-40B4-BE49-F238E27FC236}">
                <a16:creationId xmlns:a16="http://schemas.microsoft.com/office/drawing/2014/main" id="{12FBFF62-DEB2-4C89-9FF2-EBCC9CC9734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304675" y="4970675"/>
            <a:ext cx="1887325" cy="1887325"/>
          </a:xfrm>
          <a:prstGeom prst="rect">
            <a:avLst/>
          </a:prstGeom>
        </p:spPr>
      </p:pic>
      <p:sp>
        <p:nvSpPr>
          <p:cNvPr id="19" name="Fraternity">
            <a:extLst>
              <a:ext uri="{FF2B5EF4-FFF2-40B4-BE49-F238E27FC236}">
                <a16:creationId xmlns:a16="http://schemas.microsoft.com/office/drawing/2014/main" id="{1C48A924-FCCC-4829-AFCE-4694487817CD}"/>
              </a:ext>
            </a:extLst>
          </p:cNvPr>
          <p:cNvSpPr>
            <a:spLocks noGrp="1"/>
          </p:cNvSpPr>
          <p:nvPr>
            <p:ph type="ctrTitle"/>
          </p:nvPr>
        </p:nvSpPr>
        <p:spPr>
          <a:xfrm>
            <a:off x="8756072" y="30815"/>
            <a:ext cx="3435927" cy="929768"/>
          </a:xfrm>
        </p:spPr>
        <p:txBody>
          <a:bodyPr>
            <a:noAutofit/>
          </a:bodyPr>
          <a:lstStyle/>
          <a:p>
            <a:r>
              <a:rPr lang="en-US" sz="6600" dirty="0">
                <a:solidFill>
                  <a:schemeClr val="tx1"/>
                </a:solidFill>
                <a:latin typeface="+mn-lt"/>
              </a:rPr>
              <a:t>Fraternity</a:t>
            </a:r>
          </a:p>
        </p:txBody>
      </p:sp>
    </p:spTree>
    <p:extLst>
      <p:ext uri="{BB962C8B-B14F-4D97-AF65-F5344CB8AC3E}">
        <p14:creationId xmlns:p14="http://schemas.microsoft.com/office/powerpoint/2010/main" val="520146670"/>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80">
                                          <p:stCondLst>
                                            <p:cond delay="0"/>
                                          </p:stCondLst>
                                        </p:cTn>
                                        <p:tgtEl>
                                          <p:spTgt spid="18"/>
                                        </p:tgtEl>
                                      </p:cBhvr>
                                    </p:animEffect>
                                    <p:anim calcmode="lin" valueType="num">
                                      <p:cBhvr>
                                        <p:cTn id="2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8" dur="26">
                                          <p:stCondLst>
                                            <p:cond delay="650"/>
                                          </p:stCondLst>
                                        </p:cTn>
                                        <p:tgtEl>
                                          <p:spTgt spid="18"/>
                                        </p:tgtEl>
                                      </p:cBhvr>
                                      <p:to x="100000" y="60000"/>
                                    </p:animScale>
                                    <p:animScale>
                                      <p:cBhvr>
                                        <p:cTn id="29" dur="166" decel="50000">
                                          <p:stCondLst>
                                            <p:cond delay="676"/>
                                          </p:stCondLst>
                                        </p:cTn>
                                        <p:tgtEl>
                                          <p:spTgt spid="18"/>
                                        </p:tgtEl>
                                      </p:cBhvr>
                                      <p:to x="100000" y="100000"/>
                                    </p:animScale>
                                    <p:animScale>
                                      <p:cBhvr>
                                        <p:cTn id="30" dur="26">
                                          <p:stCondLst>
                                            <p:cond delay="1312"/>
                                          </p:stCondLst>
                                        </p:cTn>
                                        <p:tgtEl>
                                          <p:spTgt spid="18"/>
                                        </p:tgtEl>
                                      </p:cBhvr>
                                      <p:to x="100000" y="80000"/>
                                    </p:animScale>
                                    <p:animScale>
                                      <p:cBhvr>
                                        <p:cTn id="31" dur="166" decel="50000">
                                          <p:stCondLst>
                                            <p:cond delay="1338"/>
                                          </p:stCondLst>
                                        </p:cTn>
                                        <p:tgtEl>
                                          <p:spTgt spid="18"/>
                                        </p:tgtEl>
                                      </p:cBhvr>
                                      <p:to x="100000" y="100000"/>
                                    </p:animScale>
                                    <p:animScale>
                                      <p:cBhvr>
                                        <p:cTn id="32" dur="26">
                                          <p:stCondLst>
                                            <p:cond delay="1642"/>
                                          </p:stCondLst>
                                        </p:cTn>
                                        <p:tgtEl>
                                          <p:spTgt spid="18"/>
                                        </p:tgtEl>
                                      </p:cBhvr>
                                      <p:to x="100000" y="90000"/>
                                    </p:animScale>
                                    <p:animScale>
                                      <p:cBhvr>
                                        <p:cTn id="33" dur="166" decel="50000">
                                          <p:stCondLst>
                                            <p:cond delay="1668"/>
                                          </p:stCondLst>
                                        </p:cTn>
                                        <p:tgtEl>
                                          <p:spTgt spid="18"/>
                                        </p:tgtEl>
                                      </p:cBhvr>
                                      <p:to x="100000" y="100000"/>
                                    </p:animScale>
                                    <p:animScale>
                                      <p:cBhvr>
                                        <p:cTn id="34" dur="26">
                                          <p:stCondLst>
                                            <p:cond delay="1808"/>
                                          </p:stCondLst>
                                        </p:cTn>
                                        <p:tgtEl>
                                          <p:spTgt spid="18"/>
                                        </p:tgtEl>
                                      </p:cBhvr>
                                      <p:to x="100000" y="95000"/>
                                    </p:animScale>
                                    <p:animScale>
                                      <p:cBhvr>
                                        <p:cTn id="35" dur="166" decel="50000">
                                          <p:stCondLst>
                                            <p:cond delay="1834"/>
                                          </p:stCondLst>
                                        </p:cTn>
                                        <p:tgtEl>
                                          <p:spTgt spid="18"/>
                                        </p:tgtEl>
                                      </p:cBhvr>
                                      <p:to x="100000" y="100000"/>
                                    </p:animScale>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5" grpId="0" animBg="1"/>
      <p:bldP spid="12" grpId="0" animBg="1"/>
      <p:bldP spid="14" grpId="0" animBg="1"/>
      <p:bldP spid="16" grpId="0" animBg="1"/>
      <p:bldP spid="17"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152480"/>
            <a:ext cx="12191999" cy="2319353"/>
          </a:xfrm>
        </p:spPr>
        <p:txBody>
          <a:bodyPr>
            <a:normAutofit/>
          </a:bodyPr>
          <a:lstStyle/>
          <a:p>
            <a:r>
              <a:rPr lang="en-US" dirty="0">
                <a:solidFill>
                  <a:schemeClr val="tx1"/>
                </a:solidFill>
                <a:latin typeface="+mn-lt"/>
                <a:cs typeface="Microsoft Sans Serif" panose="020B0604020202020204" pitchFamily="34" charset="0"/>
              </a:rPr>
              <a:t>Safe Environment</a:t>
            </a:r>
            <a:br>
              <a:rPr lang="en-US" dirty="0">
                <a:solidFill>
                  <a:schemeClr val="bg1"/>
                </a:solidFill>
                <a:latin typeface="Microsoft Sans Serif" panose="020B0604020202020204" pitchFamily="34" charset="0"/>
                <a:cs typeface="Microsoft Sans Serif" panose="020B0604020202020204" pitchFamily="34" charset="0"/>
              </a:rPr>
            </a:br>
            <a:r>
              <a:rPr lang="en-US" sz="3500" b="0" dirty="0">
                <a:solidFill>
                  <a:srgbClr val="FFFF00"/>
                </a:solidFill>
                <a:latin typeface="Verdana" panose="020B0604030504040204" pitchFamily="34" charset="0"/>
                <a:ea typeface="Verdana" panose="020B0604030504040204" pitchFamily="34" charset="0"/>
                <a:cs typeface="Verdana" panose="020B0604030504040204" pitchFamily="34" charset="0"/>
              </a:rPr>
              <a:t>http://www.kofc.org/safe</a:t>
            </a: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52999" y="608359"/>
            <a:ext cx="2286000" cy="2286000"/>
          </a:xfrm>
          <a:prstGeom prst="rect">
            <a:avLst/>
          </a:prstGeom>
        </p:spPr>
      </p:pic>
    </p:spTree>
    <p:extLst>
      <p:ext uri="{BB962C8B-B14F-4D97-AF65-F5344CB8AC3E}">
        <p14:creationId xmlns:p14="http://schemas.microsoft.com/office/powerpoint/2010/main" val="3963284150"/>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7232</TotalTime>
  <Words>3042</Words>
  <Application>Microsoft Office PowerPoint</Application>
  <PresentationFormat>Widescreen</PresentationFormat>
  <Paragraphs>274</Paragraphs>
  <Slides>29</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Calibri Light</vt:lpstr>
      <vt:lpstr>Corbel</vt:lpstr>
      <vt:lpstr>Garamond</vt:lpstr>
      <vt:lpstr>Microsoft Sans Serif</vt:lpstr>
      <vt:lpstr>sansserif</vt:lpstr>
      <vt:lpstr>Times New Roman</vt:lpstr>
      <vt:lpstr>Verdana</vt:lpstr>
      <vt:lpstr>Wingdings</vt:lpstr>
      <vt:lpstr>Office Theme</vt:lpstr>
      <vt:lpstr>2020-2021 District 5 Organizational Meeting</vt:lpstr>
      <vt:lpstr>PowerPoint Presentation</vt:lpstr>
      <vt:lpstr>PowerPoint Presentation</vt:lpstr>
      <vt:lpstr> The Power of Change What has changed and Why? Requirements Faith in Action</vt:lpstr>
      <vt:lpstr>What’s New</vt:lpstr>
      <vt:lpstr>FAITH IN ACTION KofC.org/faithinaction</vt:lpstr>
      <vt:lpstr>PowerPoint Presentation</vt:lpstr>
      <vt:lpstr>Fraternity</vt:lpstr>
      <vt:lpstr>Safe Environment http://www.kofc.org/safe</vt:lpstr>
      <vt:lpstr>PowerPoint Presentation</vt:lpstr>
      <vt:lpstr>PowerPoint Presentation</vt:lpstr>
      <vt:lpstr>Training Your Replacement </vt:lpstr>
      <vt:lpstr>Future Leaders</vt:lpstr>
      <vt:lpstr>     Mission Vision</vt:lpstr>
      <vt:lpstr>PowerPoint Presentation</vt:lpstr>
      <vt:lpstr>PowerPoint Presentation</vt:lpstr>
      <vt:lpstr>PowerPoint Presentation</vt:lpstr>
      <vt:lpstr>Goals</vt:lpstr>
      <vt:lpstr>PowerPoint Presentation</vt:lpstr>
      <vt:lpstr>PowerPoint Presentation</vt:lpstr>
      <vt:lpstr>PowerPoint Presentation</vt:lpstr>
      <vt:lpstr>Communication:</vt:lpstr>
      <vt:lpstr>Navigating to the new Knights of Columbus Idaho State and District Website</vt:lpstr>
      <vt:lpstr>Socials</vt:lpstr>
      <vt:lpstr>Family Men want to lead their families not leave their families</vt:lpstr>
      <vt:lpstr> Fraternal Benefit Night Paul Ford &amp; Trey Schorr</vt:lpstr>
      <vt:lpstr>Where do we go from here?</vt:lpstr>
      <vt:lpstr>Closing Prayer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2020-2021 District Organization Meeting</dc:title>
  <dc:creator>Newell, Cory</dc:creator>
  <cp:lastModifiedBy>Newell, Cory</cp:lastModifiedBy>
  <cp:revision>59</cp:revision>
  <dcterms:created xsi:type="dcterms:W3CDTF">2020-07-27T02:40:24Z</dcterms:created>
  <dcterms:modified xsi:type="dcterms:W3CDTF">2020-08-01T03:12:32Z</dcterms:modified>
</cp:coreProperties>
</file>